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57" r:id="rId3"/>
    <p:sldId id="258" r:id="rId4"/>
    <p:sldId id="259" r:id="rId5"/>
    <p:sldId id="260" r:id="rId6"/>
    <p:sldId id="288" r:id="rId7"/>
    <p:sldId id="280" r:id="rId8"/>
    <p:sldId id="262" r:id="rId9"/>
    <p:sldId id="265" r:id="rId10"/>
    <p:sldId id="263" r:id="rId11"/>
    <p:sldId id="264" r:id="rId12"/>
    <p:sldId id="270" r:id="rId13"/>
    <p:sldId id="271" r:id="rId14"/>
    <p:sldId id="272" r:id="rId15"/>
    <p:sldId id="273" r:id="rId16"/>
    <p:sldId id="274" r:id="rId17"/>
    <p:sldId id="276" r:id="rId18"/>
    <p:sldId id="277" r:id="rId19"/>
    <p:sldId id="278" r:id="rId20"/>
    <p:sldId id="281" r:id="rId21"/>
    <p:sldId id="283"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B0A"/>
    <a:srgbClr val="0B0D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04" d="100"/>
          <a:sy n="104" d="100"/>
        </p:scale>
        <p:origin x="-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D360CF-3FDF-444F-8686-DE9B9FED4EEC}" type="datetimeFigureOut">
              <a:rPr lang="en-US" smtClean="0"/>
              <a:t>10/1/2017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A3160A8-CFCF-4A1F-83ED-A8A3DFB54D46}" type="slidenum">
              <a:rPr lang="en-US" smtClean="0"/>
              <a:t>‹#›</a:t>
            </a:fld>
            <a:endParaRPr lang="en-US"/>
          </a:p>
        </p:txBody>
      </p:sp>
    </p:spTree>
    <p:extLst>
      <p:ext uri="{BB962C8B-B14F-4D97-AF65-F5344CB8AC3E}">
        <p14:creationId xmlns:p14="http://schemas.microsoft.com/office/powerpoint/2010/main" val="288167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4C7AB37-5B8B-455C-9B8A-5DEC737F8BEB}" type="datetime1">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139A1A7-E83A-4A90-B52A-3EF2BF8C0CF1}"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1018F-40D9-4FA9-A080-A5AF3F262D42}" type="datetime1">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39A1A7-E83A-4A90-B52A-3EF2BF8C0CF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B65F0D-F6F2-42D5-9389-45AFB7860ED0}" type="datetime1">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39A1A7-E83A-4A90-B52A-3EF2BF8C0CF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23708-C025-42B6-9721-527F595F7C4F}" type="datetime1">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39A1A7-E83A-4A90-B52A-3EF2BF8C0CF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325D709E-DE14-4D98-9605-9544F2144864}" type="datetime1">
              <a:rPr lang="en-US" smtClean="0"/>
              <a:t>10/1/2017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39A1A7-E83A-4A90-B52A-3EF2BF8C0CF1}"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9562DB-89B0-4812-9ECA-A44E543E56BA}" type="datetime1">
              <a:rPr lang="en-US" smtClean="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39A1A7-E83A-4A90-B52A-3EF2BF8C0CF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B6613D-4578-4E4A-880C-627540F2767B}" type="datetime1">
              <a:rPr lang="en-US" smtClean="0"/>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39A1A7-E83A-4A90-B52A-3EF2BF8C0CF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305A93-E008-48FB-B6A1-4E3D08383BEF}" type="datetime1">
              <a:rPr lang="en-US" smtClean="0"/>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37F2E566-9F88-46DA-BFA3-ADA5CB85BA09}" type="datetime1">
              <a:rPr lang="en-US" smtClean="0"/>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39A1A7-E83A-4A90-B52A-3EF2BF8C0CF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EB6984-C2A4-4A20-95AC-667D415EB4E6}" type="datetime1">
              <a:rPr lang="en-US" smtClean="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39A1A7-E83A-4A90-B52A-3EF2BF8C0CF1}"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79E840AA-EA88-41B3-9E64-D6FD690CFD95}" type="datetime1">
              <a:rPr lang="en-US" smtClean="0"/>
              <a:t>10/1/2017</a:t>
            </a:fld>
            <a:endParaRPr lang="en-US" dirty="0"/>
          </a:p>
        </p:txBody>
      </p:sp>
      <p:sp>
        <p:nvSpPr>
          <p:cNvPr id="7" name="Slide Number Placeholder 6"/>
          <p:cNvSpPr>
            <a:spLocks noGrp="1"/>
          </p:cNvSpPr>
          <p:nvPr>
            <p:ph type="sldNum" sz="quarter" idx="12"/>
          </p:nvPr>
        </p:nvSpPr>
        <p:spPr/>
        <p:txBody>
          <a:bodyPr/>
          <a:lstStyle/>
          <a:p>
            <a:fld id="{9139A1A7-E83A-4A90-B52A-3EF2BF8C0CF1}"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E3E6CF2-5470-47D1-A03B-6B3BDE38A261}" type="datetime1">
              <a:rPr lang="en-US" smtClean="0"/>
              <a:t>10/1/2017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139A1A7-E83A-4A90-B52A-3EF2BF8C0CF1}"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Presented to the Alaska Association of Developmental Disabilities</a:t>
            </a:r>
            <a:r>
              <a:rPr lang="en-US" dirty="0" smtClean="0"/>
              <a:t> </a:t>
            </a:r>
            <a:r>
              <a:rPr lang="en-US" dirty="0" smtClean="0"/>
              <a:t>– </a:t>
            </a:r>
            <a:r>
              <a:rPr lang="en-US" dirty="0" smtClean="0"/>
              <a:t>10/5/2017</a:t>
            </a:r>
            <a:endParaRPr lang="en-US" dirty="0"/>
          </a:p>
        </p:txBody>
      </p:sp>
      <p:sp>
        <p:nvSpPr>
          <p:cNvPr id="2" name="Title 1"/>
          <p:cNvSpPr>
            <a:spLocks noGrp="1"/>
          </p:cNvSpPr>
          <p:nvPr>
            <p:ph type="ctrTitle"/>
          </p:nvPr>
        </p:nvSpPr>
        <p:spPr/>
        <p:txBody>
          <a:bodyPr/>
          <a:lstStyle/>
          <a:p>
            <a:r>
              <a:rPr lang="en-US" sz="3200" dirty="0" smtClean="0"/>
              <a:t>The 1115 behavioral health demonstration waiver</a:t>
            </a:r>
            <a:endParaRPr lang="en-US" sz="3200" dirty="0"/>
          </a:p>
        </p:txBody>
      </p:sp>
    </p:spTree>
    <p:extLst>
      <p:ext uri="{BB962C8B-B14F-4D97-AF65-F5344CB8AC3E}">
        <p14:creationId xmlns:p14="http://schemas.microsoft.com/office/powerpoint/2010/main" val="1053470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services being </a:t>
            </a:r>
            <a:r>
              <a:rPr lang="en-US" i="1" dirty="0" smtClean="0"/>
              <a:t>proposed</a:t>
            </a:r>
            <a:r>
              <a:rPr lang="en-US" dirty="0" smtClean="0"/>
              <a:t>	</a:t>
            </a:r>
            <a:endParaRPr lang="en-US" dirty="0"/>
          </a:p>
        </p:txBody>
      </p:sp>
      <p:sp>
        <p:nvSpPr>
          <p:cNvPr id="3" name="Content Placeholder 2"/>
          <p:cNvSpPr>
            <a:spLocks noGrp="1"/>
          </p:cNvSpPr>
          <p:nvPr>
            <p:ph idx="1"/>
          </p:nvPr>
        </p:nvSpPr>
        <p:spPr>
          <a:xfrm>
            <a:off x="457200" y="1676400"/>
            <a:ext cx="8229600" cy="4876800"/>
          </a:xfrm>
        </p:spPr>
        <p:txBody>
          <a:bodyPr>
            <a:normAutofit fontScale="85000" lnSpcReduction="10000"/>
          </a:bodyPr>
          <a:lstStyle/>
          <a:p>
            <a:r>
              <a:rPr lang="en-US" b="1" dirty="0" smtClean="0"/>
              <a:t>Prevention / Engagement Services:</a:t>
            </a:r>
          </a:p>
          <a:p>
            <a:pPr lvl="1"/>
            <a:r>
              <a:rPr lang="en-US" dirty="0" smtClean="0"/>
              <a:t>SUD and MH Evidence-based Screenings – required screening instruments to identify children and adults w/BH symptoms that may require assessment and service/treatment referrals</a:t>
            </a:r>
          </a:p>
          <a:p>
            <a:pPr marL="411480" lvl="1" indent="0">
              <a:buNone/>
            </a:pPr>
            <a:endParaRPr lang="en-US" dirty="0" smtClean="0"/>
          </a:p>
          <a:p>
            <a:r>
              <a:rPr lang="en-US" b="1" dirty="0" smtClean="0"/>
              <a:t>Outpatient Intervention Services:</a:t>
            </a:r>
          </a:p>
          <a:p>
            <a:pPr lvl="1"/>
            <a:r>
              <a:rPr lang="en-US" dirty="0" smtClean="0"/>
              <a:t>MAT Treatment Care Coordination</a:t>
            </a:r>
          </a:p>
          <a:p>
            <a:pPr lvl="1"/>
            <a:r>
              <a:rPr lang="en-US" dirty="0" smtClean="0"/>
              <a:t>MAT Treatment (Injectable Naltrexone for alcohol and opioid abuse)</a:t>
            </a:r>
          </a:p>
          <a:p>
            <a:pPr marL="411480" lvl="1" indent="0">
              <a:buNone/>
            </a:pPr>
            <a:endParaRPr lang="en-US" dirty="0" smtClean="0"/>
          </a:p>
          <a:p>
            <a:r>
              <a:rPr lang="en-US" b="1" dirty="0" smtClean="0"/>
              <a:t>Intensive, Community-Based Intervention Services</a:t>
            </a:r>
          </a:p>
          <a:p>
            <a:pPr lvl="1"/>
            <a:r>
              <a:rPr lang="en-US" dirty="0" smtClean="0"/>
              <a:t>Assertive Community Treatment (ACT)</a:t>
            </a:r>
          </a:p>
          <a:p>
            <a:pPr lvl="1"/>
            <a:r>
              <a:rPr lang="en-US" dirty="0" smtClean="0"/>
              <a:t>Home-based Family Treatment (Levels 1 – 3) (wrap around individual and family services in the home for children ages 0 – 20 who are either at risk for out of home placement or at risk of DJJ detention)</a:t>
            </a:r>
          </a:p>
          <a:p>
            <a:pPr lvl="1"/>
            <a:r>
              <a:rPr lang="en-US" dirty="0" smtClean="0"/>
              <a:t>Intensive Case Management (ICM)</a:t>
            </a:r>
          </a:p>
          <a:p>
            <a:pPr lvl="1"/>
            <a:r>
              <a:rPr lang="en-US" dirty="0" smtClean="0"/>
              <a:t>Mental Health Partial Hospitalization (outpatient service)</a:t>
            </a:r>
          </a:p>
          <a:p>
            <a:pPr lvl="1"/>
            <a:r>
              <a:rPr lang="en-US" dirty="0" smtClean="0"/>
              <a:t>SUD Intensive Outpatient Services (IOP)</a:t>
            </a:r>
          </a:p>
          <a:p>
            <a:pPr marL="411480" lvl="1" indent="0">
              <a:buNone/>
            </a:pPr>
            <a:endParaRPr lang="en-US" dirty="0" smtClean="0"/>
          </a:p>
          <a:p>
            <a:pPr marL="114300" indent="0">
              <a:buNone/>
            </a:pP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10</a:t>
            </a:fld>
            <a:endParaRPr lang="en-US" dirty="0"/>
          </a:p>
        </p:txBody>
      </p:sp>
    </p:spTree>
    <p:extLst>
      <p:ext uri="{BB962C8B-B14F-4D97-AF65-F5344CB8AC3E}">
        <p14:creationId xmlns:p14="http://schemas.microsoft.com/office/powerpoint/2010/main" val="4021553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SERVICES (</a:t>
            </a:r>
            <a:r>
              <a:rPr lang="en-US" cap="none" dirty="0" smtClean="0"/>
              <a:t>continued)</a:t>
            </a:r>
            <a:endParaRPr lang="en-US" dirty="0"/>
          </a:p>
        </p:txBody>
      </p:sp>
      <p:sp>
        <p:nvSpPr>
          <p:cNvPr id="3" name="Content Placeholder 2"/>
          <p:cNvSpPr>
            <a:spLocks noGrp="1"/>
          </p:cNvSpPr>
          <p:nvPr>
            <p:ph idx="1"/>
          </p:nvPr>
        </p:nvSpPr>
        <p:spPr>
          <a:xfrm>
            <a:off x="457200" y="1676400"/>
            <a:ext cx="8229600" cy="4953000"/>
          </a:xfrm>
        </p:spPr>
        <p:txBody>
          <a:bodyPr>
            <a:normAutofit/>
          </a:bodyPr>
          <a:lstStyle/>
          <a:p>
            <a:r>
              <a:rPr lang="en-US" b="1" dirty="0"/>
              <a:t>Acute Residential Services</a:t>
            </a:r>
          </a:p>
          <a:p>
            <a:pPr lvl="1"/>
            <a:r>
              <a:rPr lang="en-US" dirty="0"/>
              <a:t>Crisis Residential / Stabilization; two types:  </a:t>
            </a:r>
            <a:endParaRPr lang="en-US" dirty="0" smtClean="0"/>
          </a:p>
          <a:p>
            <a:pPr marL="411480" lvl="1" indent="0">
              <a:buNone/>
            </a:pPr>
            <a:r>
              <a:rPr lang="en-US" dirty="0" smtClean="0"/>
              <a:t>    one </a:t>
            </a:r>
            <a:r>
              <a:rPr lang="en-US" dirty="0"/>
              <a:t>for ages 5 – 17 and </a:t>
            </a:r>
            <a:r>
              <a:rPr lang="en-US" dirty="0" smtClean="0"/>
              <a:t>the other </a:t>
            </a:r>
            <a:r>
              <a:rPr lang="en-US" dirty="0"/>
              <a:t>for 18+</a:t>
            </a:r>
          </a:p>
          <a:p>
            <a:pPr lvl="1"/>
            <a:r>
              <a:rPr lang="en-US" dirty="0"/>
              <a:t>Therapeutic Foster Care (TFC) for ages 0 </a:t>
            </a:r>
            <a:r>
              <a:rPr lang="en-US" dirty="0" smtClean="0"/>
              <a:t>– 18</a:t>
            </a:r>
          </a:p>
          <a:p>
            <a:pPr marL="411480" lvl="1" indent="0">
              <a:buNone/>
            </a:pPr>
            <a:endParaRPr lang="en-US" sz="1300" dirty="0"/>
          </a:p>
          <a:p>
            <a:r>
              <a:rPr lang="en-US" b="1" dirty="0" smtClean="0"/>
              <a:t>Acute Intensive Community-Based Services</a:t>
            </a:r>
          </a:p>
          <a:p>
            <a:pPr lvl="1"/>
            <a:r>
              <a:rPr lang="en-US" dirty="0" smtClean="0"/>
              <a:t>23 Hour Crisis Stabilization</a:t>
            </a:r>
          </a:p>
          <a:p>
            <a:pPr lvl="1"/>
            <a:r>
              <a:rPr lang="en-US" dirty="0" smtClean="0"/>
              <a:t>Mobile Crisis Response Services (MCRS)</a:t>
            </a:r>
          </a:p>
          <a:p>
            <a:pPr lvl="1"/>
            <a:r>
              <a:rPr lang="en-US" dirty="0" smtClean="0"/>
              <a:t>Peer-Based Crisis Services (calming environments with supports for individuals in crisis; medical supports, no more than two days)</a:t>
            </a:r>
          </a:p>
          <a:p>
            <a:pPr marL="411480" lvl="1" indent="0">
              <a:buNone/>
            </a:pPr>
            <a:endParaRPr lang="en-US" sz="1300" dirty="0" smtClean="0"/>
          </a:p>
          <a:p>
            <a:r>
              <a:rPr lang="en-US" b="1" dirty="0" smtClean="0"/>
              <a:t>Community &amp; Recovery Support Services</a:t>
            </a:r>
          </a:p>
          <a:p>
            <a:pPr marL="411480" lvl="1" indent="0">
              <a:buNone/>
            </a:pPr>
            <a:endParaRPr lang="en-US" dirty="0" smtClean="0"/>
          </a:p>
          <a:p>
            <a:pPr marL="411480" lvl="1" indent="0">
              <a:buNone/>
            </a:pPr>
            <a:endParaRPr lang="en-US" dirty="0" smtClean="0"/>
          </a:p>
          <a:p>
            <a:pPr lvl="1"/>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11</a:t>
            </a:fld>
            <a:endParaRPr lang="en-US" dirty="0"/>
          </a:p>
        </p:txBody>
      </p:sp>
    </p:spTree>
    <p:extLst>
      <p:ext uri="{BB962C8B-B14F-4D97-AF65-F5344CB8AC3E}">
        <p14:creationId xmlns:p14="http://schemas.microsoft.com/office/powerpoint/2010/main" val="1187444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Children &amp; Adolescent services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b="1" u="sng" dirty="0" smtClean="0"/>
              <a:t>PROPOSED  </a:t>
            </a:r>
            <a:r>
              <a:rPr lang="en-US" b="1" i="1" u="sng" dirty="0" smtClean="0"/>
              <a:t>TARGET POPULATION 1(A</a:t>
            </a:r>
            <a:r>
              <a:rPr lang="en-US" b="1" i="1" u="sng" dirty="0"/>
              <a:t>):</a:t>
            </a:r>
            <a:r>
              <a:rPr lang="en-US" b="1" i="1" dirty="0"/>
              <a:t>  </a:t>
            </a:r>
            <a:endParaRPr lang="en-US" b="1" i="1" dirty="0" smtClean="0"/>
          </a:p>
          <a:p>
            <a:pPr marL="114300" indent="0">
              <a:buNone/>
            </a:pPr>
            <a:endParaRPr lang="en-US" b="1" i="1" dirty="0" smtClean="0"/>
          </a:p>
          <a:p>
            <a:r>
              <a:rPr lang="en-US" dirty="0" smtClean="0"/>
              <a:t>Medicaid Eligibility Groups:</a:t>
            </a:r>
          </a:p>
          <a:p>
            <a:endParaRPr lang="en-US" dirty="0"/>
          </a:p>
          <a:p>
            <a:r>
              <a:rPr lang="en-US" dirty="0" smtClean="0"/>
              <a:t>Children </a:t>
            </a:r>
            <a:r>
              <a:rPr lang="en-US" dirty="0"/>
              <a:t>under 19, </a:t>
            </a:r>
            <a:r>
              <a:rPr lang="en-US" dirty="0" smtClean="0"/>
              <a:t>Children Under </a:t>
            </a:r>
            <a:r>
              <a:rPr lang="en-US" dirty="0"/>
              <a:t>21 (+ TEFRA), Pregnant Women, Newborns, </a:t>
            </a:r>
            <a:r>
              <a:rPr lang="en-US" dirty="0" smtClean="0"/>
              <a:t>and Parent/Caretakers </a:t>
            </a:r>
            <a:r>
              <a:rPr lang="en-US" u="sng" dirty="0"/>
              <a:t>who meet the following qualifying criteria</a:t>
            </a:r>
            <a:r>
              <a:rPr lang="en-US" dirty="0"/>
              <a:t>:   </a:t>
            </a:r>
          </a:p>
          <a:p>
            <a:pPr marL="114300" indent="0">
              <a:buNone/>
            </a:pPr>
            <a:r>
              <a:rPr lang="en-US" dirty="0"/>
              <a:t> </a:t>
            </a:r>
          </a:p>
          <a:p>
            <a:pPr lvl="1"/>
            <a:r>
              <a:rPr lang="en-US" dirty="0"/>
              <a:t>Who have a child-specific or parental mental health or substance use disorder which has been </a:t>
            </a:r>
            <a:r>
              <a:rPr lang="en-US" i="1" dirty="0"/>
              <a:t>diagnosed or treated within the past </a:t>
            </a:r>
            <a:r>
              <a:rPr lang="en-US" i="1" dirty="0" smtClean="0"/>
              <a:t>year</a:t>
            </a:r>
            <a:r>
              <a:rPr lang="en-US" dirty="0" smtClean="0"/>
              <a:t>, </a:t>
            </a:r>
          </a:p>
          <a:p>
            <a:pPr marL="411480" lvl="1" indent="0">
              <a:buNone/>
            </a:pPr>
            <a:endParaRPr lang="en-US" dirty="0" smtClean="0"/>
          </a:p>
          <a:p>
            <a:pPr marL="411480" lvl="1" indent="0">
              <a:buNone/>
            </a:pPr>
            <a:r>
              <a:rPr lang="en-US" b="1" dirty="0" smtClean="0"/>
              <a:t>	OR</a:t>
            </a:r>
            <a:r>
              <a:rPr lang="en-US" dirty="0" smtClean="0"/>
              <a:t> </a:t>
            </a:r>
            <a:endParaRPr lang="en-US" dirty="0"/>
          </a:p>
          <a:p>
            <a:pPr marL="114300" indent="0">
              <a:buNone/>
            </a:pPr>
            <a:r>
              <a:rPr lang="en-US" dirty="0"/>
              <a:t> </a:t>
            </a:r>
          </a:p>
          <a:p>
            <a:pPr lvl="1"/>
            <a:r>
              <a:rPr lang="en-US" dirty="0"/>
              <a:t>Who have been identified through </a:t>
            </a:r>
            <a:r>
              <a:rPr lang="en-US" i="1" dirty="0"/>
              <a:t>positive responses to evidence-based mental health and substance use disorder screening questions</a:t>
            </a:r>
            <a:r>
              <a:rPr lang="en-US" dirty="0"/>
              <a:t> </a:t>
            </a:r>
            <a:r>
              <a:rPr lang="en-US" dirty="0" smtClean="0"/>
              <a:t>indicating </a:t>
            </a:r>
            <a:r>
              <a:rPr lang="en-US" dirty="0"/>
              <a:t>an increased likelihood that a mental health and/or SUD symptom exists and needs further assessment and evaluation. </a:t>
            </a:r>
          </a:p>
          <a:p>
            <a:pPr marL="114300" indent="0">
              <a:buNone/>
            </a:pPr>
            <a:r>
              <a:rPr lang="en-US" dirty="0"/>
              <a:t> </a:t>
            </a:r>
          </a:p>
          <a:p>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12</a:t>
            </a:fld>
            <a:endParaRPr lang="en-US" dirty="0"/>
          </a:p>
        </p:txBody>
      </p:sp>
    </p:spTree>
    <p:extLst>
      <p:ext uri="{BB962C8B-B14F-4D97-AF65-F5344CB8AC3E}">
        <p14:creationId xmlns:p14="http://schemas.microsoft.com/office/powerpoint/2010/main" val="4098987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Children &amp; Adolescent services</a:t>
            </a: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b="1" u="sng" dirty="0" smtClean="0"/>
              <a:t>PROPOSED  </a:t>
            </a:r>
            <a:r>
              <a:rPr lang="en-US" b="1" i="1" u="sng" dirty="0" smtClean="0"/>
              <a:t>TARGET POPULATION 1(B</a:t>
            </a:r>
            <a:r>
              <a:rPr lang="en-US" b="1" i="1" u="sng" dirty="0"/>
              <a:t>):</a:t>
            </a:r>
            <a:r>
              <a:rPr lang="en-US" dirty="0"/>
              <a:t> </a:t>
            </a:r>
            <a:r>
              <a:rPr lang="en-US" b="1" i="1" dirty="0" smtClean="0"/>
              <a:t>  </a:t>
            </a:r>
          </a:p>
          <a:p>
            <a:pPr marL="114300" indent="0">
              <a:buNone/>
            </a:pPr>
            <a:endParaRPr lang="en-US" sz="1200" b="1" i="1" dirty="0" smtClean="0"/>
          </a:p>
          <a:p>
            <a:r>
              <a:rPr lang="en-US" dirty="0" smtClean="0"/>
              <a:t>Medicaid Eligibility Groups:  </a:t>
            </a:r>
          </a:p>
          <a:p>
            <a:pPr marL="114300" indent="0">
              <a:buNone/>
            </a:pPr>
            <a:endParaRPr lang="en-US" sz="1300" dirty="0" smtClean="0"/>
          </a:p>
          <a:p>
            <a:r>
              <a:rPr lang="en-US" dirty="0" smtClean="0"/>
              <a:t>Children </a:t>
            </a:r>
            <a:r>
              <a:rPr lang="en-US" dirty="0"/>
              <a:t>under 19, </a:t>
            </a:r>
            <a:r>
              <a:rPr lang="en-US" dirty="0" smtClean="0"/>
              <a:t>Children under </a:t>
            </a:r>
            <a:r>
              <a:rPr lang="en-US" dirty="0"/>
              <a:t>21 (+ TEFRA), Pregnant Women, Newborns, &amp; Parent/Caretakers </a:t>
            </a:r>
            <a:r>
              <a:rPr lang="en-US" i="1" dirty="0"/>
              <a:t>who </a:t>
            </a:r>
            <a:r>
              <a:rPr lang="en-US" b="1" i="1" dirty="0"/>
              <a:t>are in the custody of either the Alaska Department of Health and Social Services’ Office of Child Services or its Division of Juvenile Justice, or who are in foster care</a:t>
            </a:r>
            <a:r>
              <a:rPr lang="en-US" dirty="0"/>
              <a:t> and </a:t>
            </a:r>
            <a:r>
              <a:rPr lang="en-US" u="sng" dirty="0" smtClean="0"/>
              <a:t>who meet </a:t>
            </a:r>
            <a:r>
              <a:rPr lang="en-US" u="sng" dirty="0"/>
              <a:t>the following qualifying criteria</a:t>
            </a:r>
            <a:r>
              <a:rPr lang="en-US" dirty="0"/>
              <a:t>:   </a:t>
            </a:r>
          </a:p>
          <a:p>
            <a:pPr marL="114300" indent="0">
              <a:buNone/>
            </a:pPr>
            <a:endParaRPr lang="en-US" sz="1200" dirty="0"/>
          </a:p>
          <a:p>
            <a:pPr lvl="1"/>
            <a:r>
              <a:rPr lang="en-US" dirty="0"/>
              <a:t>Who have a child-specific or parental mental health or substance use disorder which has </a:t>
            </a:r>
            <a:r>
              <a:rPr lang="en-US" i="1" dirty="0"/>
              <a:t>been diagnosed or treated within the past </a:t>
            </a:r>
            <a:r>
              <a:rPr lang="en-US" i="1" dirty="0" smtClean="0"/>
              <a:t>year</a:t>
            </a:r>
            <a:r>
              <a:rPr lang="en-US" dirty="0" smtClean="0"/>
              <a:t>,</a:t>
            </a:r>
          </a:p>
          <a:p>
            <a:pPr marL="411480" lvl="1" indent="0">
              <a:buNone/>
            </a:pPr>
            <a:r>
              <a:rPr lang="en-US" dirty="0" smtClean="0"/>
              <a:t> </a:t>
            </a:r>
            <a:r>
              <a:rPr lang="en-US" sz="900" dirty="0" smtClean="0"/>
              <a:t>  </a:t>
            </a:r>
          </a:p>
          <a:p>
            <a:pPr marL="411480" lvl="1" indent="0">
              <a:buNone/>
            </a:pPr>
            <a:r>
              <a:rPr lang="en-US" dirty="0"/>
              <a:t> </a:t>
            </a:r>
            <a:r>
              <a:rPr lang="en-US" dirty="0" smtClean="0"/>
              <a:t>   </a:t>
            </a:r>
            <a:r>
              <a:rPr lang="en-US" b="1" dirty="0"/>
              <a:t>OR </a:t>
            </a:r>
          </a:p>
          <a:p>
            <a:pPr marL="411480" lvl="1" indent="0">
              <a:buNone/>
            </a:pPr>
            <a:r>
              <a:rPr lang="en-US" sz="900" b="1" dirty="0"/>
              <a:t> </a:t>
            </a:r>
          </a:p>
          <a:p>
            <a:pPr lvl="1"/>
            <a:r>
              <a:rPr lang="en-US" dirty="0"/>
              <a:t>Who have been </a:t>
            </a:r>
            <a:r>
              <a:rPr lang="en-US" i="1" dirty="0"/>
              <a:t>identified through positive responses to evidence-based mental health and substance use disorder screening questions</a:t>
            </a:r>
            <a:r>
              <a:rPr lang="en-US" dirty="0"/>
              <a:t> indicating an increased likelihood that a mental health and/or SUD symptom exists and needs further assessment and evaluation. </a:t>
            </a:r>
            <a:endParaRPr lang="en-US" dirty="0" smtClean="0"/>
          </a:p>
          <a:p>
            <a:pPr marL="411480" lvl="1" indent="0">
              <a:buNone/>
            </a:pP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13</a:t>
            </a:fld>
            <a:endParaRPr lang="en-US" dirty="0"/>
          </a:p>
        </p:txBody>
      </p:sp>
    </p:spTree>
    <p:extLst>
      <p:ext uri="{BB962C8B-B14F-4D97-AF65-F5344CB8AC3E}">
        <p14:creationId xmlns:p14="http://schemas.microsoft.com/office/powerpoint/2010/main" val="2962887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Children &amp; Adolescent services</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u="sng" dirty="0" smtClean="0"/>
              <a:t>PROPOSED  </a:t>
            </a:r>
            <a:r>
              <a:rPr lang="en-US" b="1" i="1" u="sng" dirty="0" smtClean="0"/>
              <a:t>TARGET POPULATION </a:t>
            </a:r>
            <a:r>
              <a:rPr lang="en-US" b="1" i="1" u="sng" dirty="0"/>
              <a:t>1</a:t>
            </a:r>
            <a:r>
              <a:rPr lang="en-US" b="1" i="1" u="sng" dirty="0" smtClean="0"/>
              <a:t>(C</a:t>
            </a:r>
            <a:r>
              <a:rPr lang="en-US" b="1" i="1" u="sng" dirty="0"/>
              <a:t>): </a:t>
            </a:r>
            <a:endParaRPr lang="en-US" b="1" i="1" u="sng" dirty="0" smtClean="0"/>
          </a:p>
          <a:p>
            <a:endParaRPr lang="en-US" sz="1300" b="1" i="1" u="sng" dirty="0"/>
          </a:p>
          <a:p>
            <a:r>
              <a:rPr lang="en-US" dirty="0" smtClean="0"/>
              <a:t>Medicaid Eligibility Groups:</a:t>
            </a:r>
          </a:p>
          <a:p>
            <a:endParaRPr lang="en-US" sz="1300" dirty="0" smtClean="0"/>
          </a:p>
          <a:p>
            <a:r>
              <a:rPr lang="en-US" dirty="0" smtClean="0"/>
              <a:t>Children </a:t>
            </a:r>
            <a:r>
              <a:rPr lang="en-US" dirty="0"/>
              <a:t>under 19 (ages </a:t>
            </a:r>
            <a:r>
              <a:rPr lang="en-US" dirty="0" smtClean="0"/>
              <a:t>5 - 18</a:t>
            </a:r>
            <a:r>
              <a:rPr lang="en-US" dirty="0"/>
              <a:t>), Under 21 (+ </a:t>
            </a:r>
            <a:r>
              <a:rPr lang="en-US" dirty="0" smtClean="0"/>
              <a:t>TEFRA, </a:t>
            </a:r>
            <a:r>
              <a:rPr lang="en-US" dirty="0"/>
              <a:t>ages 5-18), </a:t>
            </a:r>
            <a:r>
              <a:rPr lang="en-US" dirty="0" smtClean="0"/>
              <a:t>and Former </a:t>
            </a:r>
            <a:r>
              <a:rPr lang="en-US" dirty="0"/>
              <a:t>Foster Care </a:t>
            </a:r>
            <a:r>
              <a:rPr lang="en-US" dirty="0" smtClean="0"/>
              <a:t>Children (ages 5 - 18), </a:t>
            </a:r>
            <a:r>
              <a:rPr lang="en-US" u="sng" dirty="0"/>
              <a:t>who meet the following qualifying criteria</a:t>
            </a:r>
            <a:r>
              <a:rPr lang="en-US" dirty="0"/>
              <a:t>:   </a:t>
            </a:r>
          </a:p>
          <a:p>
            <a:pPr marL="114300" indent="0">
              <a:buNone/>
            </a:pPr>
            <a:endParaRPr lang="en-US" sz="1800" dirty="0"/>
          </a:p>
          <a:p>
            <a:pPr lvl="1"/>
            <a:r>
              <a:rPr lang="en-US" b="1" dirty="0"/>
              <a:t>Who are in residential treatment or have used residential treatment services during the past year</a:t>
            </a:r>
            <a:r>
              <a:rPr lang="en-US" dirty="0"/>
              <a:t> (includes all levels of children’s residential services and Residential Psychiatric Treatment Center services</a:t>
            </a:r>
            <a:r>
              <a:rPr lang="en-US" dirty="0" smtClean="0"/>
              <a:t>). </a:t>
            </a:r>
          </a:p>
          <a:p>
            <a:pPr marL="411480" lvl="1" indent="0">
              <a:buNone/>
            </a:pPr>
            <a:endParaRPr lang="en-US" dirty="0" smtClean="0"/>
          </a:p>
          <a:p>
            <a:r>
              <a:rPr lang="en-US" sz="2100" dirty="0"/>
              <a:t>The Department’s work with tribal social services agencies to develop a template for compacts with individual tribes around child welfare issues (replacing much of the child protection and family intervention work presently  within OCS’ purview) will have to be reviewed after those compact negotiations are completed.</a:t>
            </a:r>
          </a:p>
          <a:p>
            <a:pPr lvl="1"/>
            <a:endParaRPr lang="en-US" dirty="0"/>
          </a:p>
          <a:p>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14</a:t>
            </a:fld>
            <a:endParaRPr lang="en-US" dirty="0"/>
          </a:p>
        </p:txBody>
      </p:sp>
    </p:spTree>
    <p:extLst>
      <p:ext uri="{BB962C8B-B14F-4D97-AF65-F5344CB8AC3E}">
        <p14:creationId xmlns:p14="http://schemas.microsoft.com/office/powerpoint/2010/main" val="48775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60672" cy="810828"/>
          </a:xfrm>
        </p:spPr>
        <p:txBody>
          <a:bodyPr/>
          <a:lstStyle/>
          <a:p>
            <a:r>
              <a:rPr lang="en-US" dirty="0" smtClean="0"/>
              <a:t>ADULTS	 (Ages 18 – 64)</a:t>
            </a:r>
            <a:endParaRPr lang="en-US" dirty="0"/>
          </a:p>
        </p:txBody>
      </p:sp>
      <p:sp>
        <p:nvSpPr>
          <p:cNvPr id="3" name="Content Placeholder 2"/>
          <p:cNvSpPr>
            <a:spLocks noGrp="1"/>
          </p:cNvSpPr>
          <p:nvPr>
            <p:ph idx="1"/>
          </p:nvPr>
        </p:nvSpPr>
        <p:spPr>
          <a:xfrm>
            <a:off x="457200" y="1066800"/>
            <a:ext cx="8229600" cy="5867400"/>
          </a:xfrm>
        </p:spPr>
        <p:txBody>
          <a:bodyPr>
            <a:normAutofit fontScale="62500" lnSpcReduction="20000"/>
          </a:bodyPr>
          <a:lstStyle/>
          <a:p>
            <a:r>
              <a:rPr lang="en-US" b="1" u="sng" dirty="0" smtClean="0"/>
              <a:t>PROPOSED  </a:t>
            </a:r>
            <a:r>
              <a:rPr lang="en-US" b="1" i="1" u="sng" dirty="0" smtClean="0"/>
              <a:t>TARGET POPULATION 2</a:t>
            </a:r>
            <a:r>
              <a:rPr lang="en-US" b="1" i="1" u="sng" dirty="0"/>
              <a:t>:</a:t>
            </a:r>
            <a:r>
              <a:rPr lang="en-US" b="1" i="1" dirty="0"/>
              <a:t> </a:t>
            </a:r>
            <a:r>
              <a:rPr lang="en-US" dirty="0"/>
              <a:t>  </a:t>
            </a:r>
            <a:endParaRPr lang="en-US" dirty="0" smtClean="0"/>
          </a:p>
          <a:p>
            <a:pPr marL="114300" indent="0">
              <a:buNone/>
            </a:pPr>
            <a:endParaRPr lang="en-US" sz="1300" dirty="0"/>
          </a:p>
          <a:p>
            <a:r>
              <a:rPr lang="en-US" dirty="0" smtClean="0"/>
              <a:t>Medicaid Eligibility Groups:  </a:t>
            </a:r>
          </a:p>
          <a:p>
            <a:pPr marL="114300" indent="0">
              <a:buNone/>
            </a:pPr>
            <a:endParaRPr lang="en-US" sz="1300" dirty="0"/>
          </a:p>
          <a:p>
            <a:r>
              <a:rPr lang="en-US" dirty="0" smtClean="0"/>
              <a:t>Children </a:t>
            </a:r>
            <a:r>
              <a:rPr lang="en-US" dirty="0"/>
              <a:t>under 21, </a:t>
            </a:r>
            <a:r>
              <a:rPr lang="en-US" dirty="0" smtClean="0"/>
              <a:t>the Aged/Blind/Disabled</a:t>
            </a:r>
            <a:r>
              <a:rPr lang="en-US" dirty="0"/>
              <a:t>, </a:t>
            </a:r>
            <a:r>
              <a:rPr lang="en-US" dirty="0" smtClean="0"/>
              <a:t>Medicaid Expansion</a:t>
            </a:r>
            <a:r>
              <a:rPr lang="en-US" dirty="0"/>
              <a:t>, and Former Foster </a:t>
            </a:r>
            <a:r>
              <a:rPr lang="en-US" dirty="0" smtClean="0"/>
              <a:t>Care Children </a:t>
            </a:r>
            <a:r>
              <a:rPr lang="en-US" b="1" dirty="0" smtClean="0"/>
              <a:t>IF</a:t>
            </a:r>
            <a:r>
              <a:rPr lang="en-US" dirty="0" smtClean="0"/>
              <a:t> persons in these MEGs are between the ages </a:t>
            </a:r>
            <a:r>
              <a:rPr lang="en-US" dirty="0"/>
              <a:t>18-64 </a:t>
            </a:r>
            <a:r>
              <a:rPr lang="en-US" dirty="0" smtClean="0"/>
              <a:t>years </a:t>
            </a:r>
            <a:r>
              <a:rPr lang="en-US" u="sng" dirty="0" smtClean="0"/>
              <a:t>and meet </a:t>
            </a:r>
            <a:r>
              <a:rPr lang="en-US" u="sng" dirty="0"/>
              <a:t>the following qualifying criteria</a:t>
            </a:r>
            <a:r>
              <a:rPr lang="en-US" dirty="0"/>
              <a:t>:</a:t>
            </a:r>
          </a:p>
          <a:p>
            <a:pPr marL="114300" indent="0">
              <a:buNone/>
            </a:pPr>
            <a:endParaRPr lang="en-US" sz="1300" dirty="0"/>
          </a:p>
          <a:p>
            <a:pPr lvl="1"/>
            <a:r>
              <a:rPr lang="en-US" sz="2600" dirty="0" smtClean="0"/>
              <a:t>Have </a:t>
            </a:r>
            <a:r>
              <a:rPr lang="en-US" sz="2600" dirty="0"/>
              <a:t>one or more of the following diagnoses from the Diagnostic and Statistical Manual of Mental Disorders (</a:t>
            </a:r>
            <a:r>
              <a:rPr lang="en-US" sz="2600" dirty="0" smtClean="0"/>
              <a:t>DSM-5):</a:t>
            </a:r>
          </a:p>
          <a:p>
            <a:pPr marL="411480" lvl="1" indent="0">
              <a:buNone/>
            </a:pPr>
            <a:endParaRPr lang="en-US" sz="1300" dirty="0"/>
          </a:p>
          <a:p>
            <a:pPr lvl="2"/>
            <a:r>
              <a:rPr lang="en-US" sz="2200" dirty="0" smtClean="0"/>
              <a:t>A </a:t>
            </a:r>
            <a:r>
              <a:rPr lang="en-US" sz="2200" dirty="0"/>
              <a:t>Mental </a:t>
            </a:r>
            <a:r>
              <a:rPr lang="en-US" sz="2200" dirty="0" smtClean="0"/>
              <a:t>Disorder </a:t>
            </a:r>
            <a:r>
              <a:rPr lang="en-US" sz="2200" dirty="0"/>
              <a:t>including</a:t>
            </a:r>
            <a:r>
              <a:rPr lang="en-US" sz="2200" dirty="0">
                <a:solidFill>
                  <a:schemeClr val="tx1"/>
                </a:solidFill>
              </a:rPr>
              <a:t> </a:t>
            </a:r>
            <a:r>
              <a:rPr lang="en-US" sz="2200" dirty="0" smtClean="0">
                <a:solidFill>
                  <a:schemeClr val="tx1"/>
                </a:solidFill>
              </a:rPr>
              <a:t>anxiety disorder, </a:t>
            </a:r>
            <a:r>
              <a:rPr lang="en-US" sz="2200" dirty="0" smtClean="0"/>
              <a:t>attention </a:t>
            </a:r>
            <a:r>
              <a:rPr lang="en-US" sz="2200" dirty="0"/>
              <a:t>deficit hyperactivity disorder (ADHD/ADD), bipolar </a:t>
            </a:r>
            <a:r>
              <a:rPr lang="en-US" sz="2200" dirty="0" smtClean="0"/>
              <a:t>disorder, </a:t>
            </a:r>
            <a:r>
              <a:rPr lang="en-US" sz="2200" dirty="0"/>
              <a:t>depression, eating </a:t>
            </a:r>
            <a:r>
              <a:rPr lang="en-US" sz="2200" dirty="0" smtClean="0"/>
              <a:t>disorder, </a:t>
            </a:r>
            <a:r>
              <a:rPr lang="en-US" sz="2200" dirty="0"/>
              <a:t>generalized anxiety </a:t>
            </a:r>
            <a:r>
              <a:rPr lang="en-US" sz="2200" dirty="0" smtClean="0"/>
              <a:t>disorder, </a:t>
            </a:r>
            <a:r>
              <a:rPr lang="en-US" sz="2200" dirty="0"/>
              <a:t>obsessive-compulsive </a:t>
            </a:r>
            <a:r>
              <a:rPr lang="en-US" sz="2200" dirty="0" smtClean="0"/>
              <a:t>disorder, </a:t>
            </a:r>
            <a:r>
              <a:rPr lang="en-US" sz="2200" dirty="0"/>
              <a:t>panic </a:t>
            </a:r>
            <a:r>
              <a:rPr lang="en-US" sz="2200" dirty="0" smtClean="0"/>
              <a:t>disorder, </a:t>
            </a:r>
            <a:r>
              <a:rPr lang="en-US" sz="2200" dirty="0"/>
              <a:t>postpartum depression, posttraumatic stress </a:t>
            </a:r>
            <a:r>
              <a:rPr lang="en-US" sz="2200" dirty="0" smtClean="0"/>
              <a:t>disorder, </a:t>
            </a:r>
            <a:r>
              <a:rPr lang="en-US" sz="2200" dirty="0"/>
              <a:t>schizophrenia, seasonal affective disorder, </a:t>
            </a:r>
            <a:r>
              <a:rPr lang="en-US" sz="2200" dirty="0" smtClean="0"/>
              <a:t>and </a:t>
            </a:r>
            <a:r>
              <a:rPr lang="en-US" sz="2200" dirty="0"/>
              <a:t>social anxiety </a:t>
            </a:r>
            <a:r>
              <a:rPr lang="en-US" sz="2200" dirty="0" smtClean="0"/>
              <a:t>phobia; </a:t>
            </a:r>
            <a:r>
              <a:rPr lang="en-US" sz="2200" b="1" dirty="0" smtClean="0"/>
              <a:t>OR</a:t>
            </a:r>
            <a:endParaRPr lang="en-US" sz="2200" b="1" dirty="0"/>
          </a:p>
          <a:p>
            <a:pPr lvl="1"/>
            <a:endParaRPr lang="en-US" sz="1300" dirty="0"/>
          </a:p>
          <a:p>
            <a:pPr lvl="2"/>
            <a:r>
              <a:rPr lang="en-US" sz="2200" dirty="0"/>
              <a:t>A co-occurring Mental </a:t>
            </a:r>
            <a:r>
              <a:rPr lang="en-US" sz="2200" dirty="0" smtClean="0"/>
              <a:t>Health and </a:t>
            </a:r>
            <a:r>
              <a:rPr lang="en-US" sz="2200" dirty="0"/>
              <a:t>Substance Use </a:t>
            </a:r>
            <a:r>
              <a:rPr lang="en-US" sz="2200" dirty="0" smtClean="0"/>
              <a:t>Disorder; </a:t>
            </a:r>
            <a:r>
              <a:rPr lang="en-US" sz="2200" b="1" dirty="0"/>
              <a:t>OR</a:t>
            </a:r>
          </a:p>
          <a:p>
            <a:pPr lvl="1"/>
            <a:endParaRPr lang="en-US" sz="1300" dirty="0"/>
          </a:p>
          <a:p>
            <a:pPr lvl="2"/>
            <a:r>
              <a:rPr lang="en-US" sz="2200" dirty="0"/>
              <a:t>A co-occurring Mental </a:t>
            </a:r>
            <a:r>
              <a:rPr lang="en-US" sz="2200" dirty="0" smtClean="0"/>
              <a:t>Health and </a:t>
            </a:r>
            <a:r>
              <a:rPr lang="en-US" sz="2200" dirty="0"/>
              <a:t>Intellectual Developmental Disabilities Disorder not covered by any other Federal </a:t>
            </a:r>
            <a:r>
              <a:rPr lang="en-US" sz="2200" dirty="0" smtClean="0"/>
              <a:t>waiver; </a:t>
            </a:r>
            <a:r>
              <a:rPr lang="en-US" sz="2200" b="1" u="sng" dirty="0" smtClean="0"/>
              <a:t>AND</a:t>
            </a:r>
            <a:endParaRPr lang="en-US" sz="2200" b="1" u="sng" dirty="0"/>
          </a:p>
          <a:p>
            <a:pPr lvl="1"/>
            <a:endParaRPr lang="en-US" sz="1300" dirty="0"/>
          </a:p>
          <a:p>
            <a:pPr lvl="1"/>
            <a:r>
              <a:rPr lang="en-US" sz="2600" dirty="0" smtClean="0"/>
              <a:t>Have </a:t>
            </a:r>
            <a:r>
              <a:rPr lang="en-US" sz="2600" dirty="0"/>
              <a:t>used more than one (1) of the following acute intensive services in the past year</a:t>
            </a:r>
            <a:r>
              <a:rPr lang="en-US" sz="2600" dirty="0" smtClean="0"/>
              <a:t>:</a:t>
            </a:r>
          </a:p>
          <a:p>
            <a:pPr marL="411480" lvl="1" indent="0">
              <a:buNone/>
            </a:pPr>
            <a:endParaRPr lang="en-US" sz="1300" dirty="0"/>
          </a:p>
          <a:p>
            <a:pPr lvl="2"/>
            <a:r>
              <a:rPr lang="en-US" sz="2200" dirty="0"/>
              <a:t>Inpatient Psychiatric Hospital—API and All Other </a:t>
            </a:r>
          </a:p>
          <a:p>
            <a:pPr lvl="2"/>
            <a:r>
              <a:rPr lang="en-US" sz="2200" dirty="0"/>
              <a:t>Inpatient General Hospital </a:t>
            </a:r>
            <a:r>
              <a:rPr lang="en-US" sz="2200" dirty="0" smtClean="0"/>
              <a:t>for MH/SA </a:t>
            </a:r>
            <a:endParaRPr lang="en-US" sz="2200" dirty="0"/>
          </a:p>
          <a:p>
            <a:pPr lvl="2"/>
            <a:r>
              <a:rPr lang="en-US" sz="2200" dirty="0"/>
              <a:t>Inpatient Hospital Medical/Surgical/Non-Delivery, Inpatient Maternity Delivery, and Other Inpatient </a:t>
            </a:r>
          </a:p>
          <a:p>
            <a:pPr lvl="2"/>
            <a:r>
              <a:rPr lang="en-US" sz="2200" dirty="0"/>
              <a:t>Outpatient General Hospital Emergency </a:t>
            </a:r>
            <a:r>
              <a:rPr lang="en-US" sz="2200" dirty="0" smtClean="0"/>
              <a:t>Room</a:t>
            </a:r>
            <a:endParaRPr lang="en-US" sz="2200" dirty="0"/>
          </a:p>
        </p:txBody>
      </p:sp>
      <p:sp>
        <p:nvSpPr>
          <p:cNvPr id="5" name="Slide Number Placeholder 4"/>
          <p:cNvSpPr>
            <a:spLocks noGrp="1"/>
          </p:cNvSpPr>
          <p:nvPr>
            <p:ph type="sldNum" sz="quarter" idx="12"/>
          </p:nvPr>
        </p:nvSpPr>
        <p:spPr/>
        <p:txBody>
          <a:bodyPr/>
          <a:lstStyle/>
          <a:p>
            <a:fld id="{9139A1A7-E83A-4A90-B52A-3EF2BF8C0CF1}" type="slidenum">
              <a:rPr lang="en-US" smtClean="0"/>
              <a:t>15</a:t>
            </a:fld>
            <a:endParaRPr lang="en-US" dirty="0"/>
          </a:p>
        </p:txBody>
      </p:sp>
    </p:spTree>
    <p:extLst>
      <p:ext uri="{BB962C8B-B14F-4D97-AF65-F5344CB8AC3E}">
        <p14:creationId xmlns:p14="http://schemas.microsoft.com/office/powerpoint/2010/main" val="3121499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60672" cy="762000"/>
          </a:xfrm>
        </p:spPr>
        <p:txBody>
          <a:bodyPr>
            <a:normAutofit/>
          </a:bodyPr>
          <a:lstStyle/>
          <a:p>
            <a:r>
              <a:rPr lang="en-US" dirty="0" smtClean="0"/>
              <a:t>Severe SUD ADULTS (ages 18 -64)</a:t>
            </a:r>
            <a:endParaRPr lang="en-US" dirty="0"/>
          </a:p>
        </p:txBody>
      </p:sp>
      <p:sp>
        <p:nvSpPr>
          <p:cNvPr id="3" name="Content Placeholder 2"/>
          <p:cNvSpPr>
            <a:spLocks noGrp="1"/>
          </p:cNvSpPr>
          <p:nvPr>
            <p:ph idx="1"/>
          </p:nvPr>
        </p:nvSpPr>
        <p:spPr>
          <a:xfrm>
            <a:off x="457200" y="1143000"/>
            <a:ext cx="8229600" cy="5715000"/>
          </a:xfrm>
        </p:spPr>
        <p:txBody>
          <a:bodyPr>
            <a:normAutofit fontScale="85000" lnSpcReduction="20000"/>
          </a:bodyPr>
          <a:lstStyle/>
          <a:p>
            <a:r>
              <a:rPr lang="en-US" b="1" u="sng" dirty="0" smtClean="0"/>
              <a:t>PROPOSED  </a:t>
            </a:r>
            <a:r>
              <a:rPr lang="en-US" b="1" i="1" u="sng" dirty="0" smtClean="0"/>
              <a:t>TARGET POPULATION 3</a:t>
            </a:r>
            <a:r>
              <a:rPr lang="en-US" b="1" i="1" u="sng" dirty="0"/>
              <a:t>:</a:t>
            </a:r>
            <a:r>
              <a:rPr lang="en-US" dirty="0"/>
              <a:t> </a:t>
            </a:r>
            <a:endParaRPr lang="en-US" dirty="0" smtClean="0"/>
          </a:p>
          <a:p>
            <a:endParaRPr lang="en-US" sz="1000" dirty="0"/>
          </a:p>
          <a:p>
            <a:r>
              <a:rPr lang="en-US" dirty="0" smtClean="0"/>
              <a:t>Medicaid Eligibility </a:t>
            </a:r>
            <a:r>
              <a:rPr lang="en-US" dirty="0"/>
              <a:t>Groups:   </a:t>
            </a:r>
            <a:endParaRPr lang="en-US" dirty="0" smtClean="0"/>
          </a:p>
          <a:p>
            <a:endParaRPr lang="en-US" sz="900" dirty="0"/>
          </a:p>
          <a:p>
            <a:r>
              <a:rPr lang="en-US" dirty="0" smtClean="0"/>
              <a:t>Children </a:t>
            </a:r>
            <a:r>
              <a:rPr lang="en-US" dirty="0"/>
              <a:t>under 21, Aged/Blind/Disabled, Expansion, and Former Foster Care, ages </a:t>
            </a:r>
            <a:r>
              <a:rPr lang="en-US" dirty="0" smtClean="0"/>
              <a:t>18 - 64 </a:t>
            </a:r>
            <a:r>
              <a:rPr lang="en-US" dirty="0"/>
              <a:t>years, </a:t>
            </a:r>
            <a:r>
              <a:rPr lang="en-US" u="sng" dirty="0"/>
              <a:t>who meet the following qualifying criteria</a:t>
            </a:r>
            <a:r>
              <a:rPr lang="en-US" dirty="0"/>
              <a:t>:</a:t>
            </a:r>
          </a:p>
          <a:p>
            <a:pPr lvl="1"/>
            <a:endParaRPr lang="en-US" sz="1300" dirty="0"/>
          </a:p>
          <a:p>
            <a:pPr lvl="1"/>
            <a:r>
              <a:rPr lang="en-US" dirty="0" smtClean="0"/>
              <a:t>Have </a:t>
            </a:r>
            <a:r>
              <a:rPr lang="en-US" dirty="0"/>
              <a:t>one diagnosis from the Diagnostic and Statistical Manual of Mental Disorders (</a:t>
            </a:r>
            <a:r>
              <a:rPr lang="en-US" dirty="0" smtClean="0"/>
              <a:t>DSM-5) </a:t>
            </a:r>
            <a:r>
              <a:rPr lang="en-US" dirty="0"/>
              <a:t>for Substance-Related and Addictive Disorders </a:t>
            </a:r>
            <a:r>
              <a:rPr lang="en-US" dirty="0" smtClean="0"/>
              <a:t>(with </a:t>
            </a:r>
            <a:r>
              <a:rPr lang="en-US" dirty="0"/>
              <a:t>the exception of Tobacco-Related Disorders and Non-Substance-Related </a:t>
            </a:r>
            <a:r>
              <a:rPr lang="en-US" dirty="0" smtClean="0"/>
              <a:t>Disorders), </a:t>
            </a:r>
            <a:r>
              <a:rPr lang="en-US" b="1" u="sng" dirty="0"/>
              <a:t>AND</a:t>
            </a:r>
          </a:p>
          <a:p>
            <a:pPr lvl="1"/>
            <a:endParaRPr lang="en-US" sz="1300" dirty="0"/>
          </a:p>
          <a:p>
            <a:pPr lvl="1"/>
            <a:r>
              <a:rPr lang="en-US" dirty="0" smtClean="0"/>
              <a:t>Meet </a:t>
            </a:r>
            <a:r>
              <a:rPr lang="en-US" dirty="0"/>
              <a:t>the </a:t>
            </a:r>
            <a:r>
              <a:rPr lang="en-US" i="1" dirty="0"/>
              <a:t>American Society of Addiction Medicine Treatment Criteria for Addictive, Substance-Related, and Co-Occurring Conditions’</a:t>
            </a:r>
            <a:r>
              <a:rPr lang="en-US" dirty="0"/>
              <a:t> </a:t>
            </a:r>
            <a:r>
              <a:rPr lang="en-US" dirty="0" smtClean="0"/>
              <a:t>(ASAM 3</a:t>
            </a:r>
            <a:r>
              <a:rPr lang="en-US" baseline="30000" dirty="0" smtClean="0"/>
              <a:t>rd</a:t>
            </a:r>
            <a:r>
              <a:rPr lang="en-US" dirty="0" smtClean="0"/>
              <a:t> Edition) definition </a:t>
            </a:r>
            <a:r>
              <a:rPr lang="en-US" dirty="0"/>
              <a:t>of medical necessity for services:</a:t>
            </a:r>
          </a:p>
          <a:p>
            <a:endParaRPr lang="en-US" sz="900" dirty="0"/>
          </a:p>
          <a:p>
            <a:pPr marL="685800" lvl="2" indent="0">
              <a:buNone/>
            </a:pPr>
            <a:r>
              <a:rPr lang="en-US" dirty="0" smtClean="0"/>
              <a:t>“Medical necessity pertains to necessary care for biopsychosocial severity and is defined by the extent and severity of problems in all six multidimensional assessment areas of the patient. It should not be restricted to acute care and narrow medical concerns (such as severity of withdrawal risk as in Dimension 1); acuity of physical health needs (as in Dimension 2); or Dimension 3 psychiatric issues (such as imminent suicidality). Rather, medical necessity encompasses all six assessment dimensions so that a more holistic concept would be clinical necessity.”  </a:t>
            </a:r>
            <a:r>
              <a:rPr lang="en-US" i="1" u="sng" dirty="0" smtClean="0"/>
              <a:t>The ASAM Criteria, 3</a:t>
            </a:r>
            <a:r>
              <a:rPr lang="en-US" i="1" u="sng" baseline="30000" dirty="0" smtClean="0"/>
              <a:t>rd</a:t>
            </a:r>
            <a:r>
              <a:rPr lang="en-US" i="1" u="sng" dirty="0" smtClean="0"/>
              <a:t> Edition</a:t>
            </a:r>
            <a:r>
              <a:rPr lang="en-US" i="1" dirty="0" smtClean="0"/>
              <a:t>.  2013, page 422.</a:t>
            </a: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16</a:t>
            </a:fld>
            <a:endParaRPr lang="en-US" dirty="0"/>
          </a:p>
        </p:txBody>
      </p:sp>
    </p:spTree>
    <p:extLst>
      <p:ext uri="{BB962C8B-B14F-4D97-AF65-F5344CB8AC3E}">
        <p14:creationId xmlns:p14="http://schemas.microsoft.com/office/powerpoint/2010/main" val="3033590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1115 waiver - 9 Regions proposed</a:t>
            </a:r>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6767" y="1752600"/>
            <a:ext cx="7990465"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3124200" y="4343400"/>
            <a:ext cx="2667000" cy="0"/>
          </a:xfrm>
          <a:prstGeom prst="line">
            <a:avLst/>
          </a:prstGeom>
          <a:ln w="25400">
            <a:solidFill>
              <a:srgbClr val="0B0D0C"/>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9139A1A7-E83A-4A90-B52A-3EF2BF8C0CF1}" type="slidenum">
              <a:rPr lang="en-US" smtClean="0"/>
              <a:t>17</a:t>
            </a:fld>
            <a:endParaRPr lang="en-US" dirty="0"/>
          </a:p>
        </p:txBody>
      </p:sp>
    </p:spTree>
    <p:extLst>
      <p:ext uri="{BB962C8B-B14F-4D97-AF65-F5344CB8AC3E}">
        <p14:creationId xmlns:p14="http://schemas.microsoft.com/office/powerpoint/2010/main" val="2124114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590800"/>
            <a:ext cx="8229600" cy="357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19200"/>
            <a:ext cx="822960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3124200" y="2819400"/>
            <a:ext cx="2667000" cy="0"/>
          </a:xfrm>
          <a:prstGeom prst="line">
            <a:avLst/>
          </a:prstGeom>
          <a:ln w="15875">
            <a:solidFill>
              <a:srgbClr val="090B0A"/>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9139A1A7-E83A-4A90-B52A-3EF2BF8C0CF1}" type="slidenum">
              <a:rPr lang="en-US" smtClean="0"/>
              <a:t>18</a:t>
            </a:fld>
            <a:endParaRPr lang="en-US" dirty="0"/>
          </a:p>
        </p:txBody>
      </p:sp>
    </p:spTree>
    <p:extLst>
      <p:ext uri="{BB962C8B-B14F-4D97-AF65-F5344CB8AC3E}">
        <p14:creationId xmlns:p14="http://schemas.microsoft.com/office/powerpoint/2010/main" val="340233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3237" y="2171700"/>
            <a:ext cx="8229600" cy="427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325" y="2909888"/>
            <a:ext cx="8261350"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838200"/>
            <a:ext cx="816927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200400" y="2514600"/>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24200" y="2362200"/>
            <a:ext cx="2743200" cy="0"/>
          </a:xfrm>
          <a:prstGeom prst="line">
            <a:avLst/>
          </a:prstGeom>
          <a:ln w="15875">
            <a:solidFill>
              <a:srgbClr val="090B0A"/>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139A1A7-E83A-4A90-B52A-3EF2BF8C0CF1}" type="slidenum">
              <a:rPr lang="en-US" smtClean="0"/>
              <a:t>19</a:t>
            </a:fld>
            <a:endParaRPr lang="en-US" dirty="0"/>
          </a:p>
        </p:txBody>
      </p:sp>
    </p:spTree>
    <p:extLst>
      <p:ext uri="{BB962C8B-B14F-4D97-AF65-F5344CB8AC3E}">
        <p14:creationId xmlns:p14="http://schemas.microsoft.com/office/powerpoint/2010/main" val="69816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to date	</a:t>
            </a:r>
            <a:endParaRPr lang="en-US" dirty="0"/>
          </a:p>
        </p:txBody>
      </p:sp>
      <p:sp>
        <p:nvSpPr>
          <p:cNvPr id="3" name="Content Placeholder 2"/>
          <p:cNvSpPr>
            <a:spLocks noGrp="1"/>
          </p:cNvSpPr>
          <p:nvPr>
            <p:ph idx="1"/>
          </p:nvPr>
        </p:nvSpPr>
        <p:spPr/>
        <p:txBody>
          <a:bodyPr>
            <a:normAutofit lnSpcReduction="10000"/>
          </a:bodyPr>
          <a:lstStyle/>
          <a:p>
            <a:r>
              <a:rPr lang="en-US" dirty="0" smtClean="0"/>
              <a:t>The Populations that we are targeting under the State’s application to CMS for an 1115 Behavioral Health Demonstration Waiver are defined and continuously being refined as we move forward.</a:t>
            </a:r>
          </a:p>
          <a:p>
            <a:pPr marL="114300" indent="0">
              <a:buNone/>
            </a:pPr>
            <a:endParaRPr lang="en-US" dirty="0" smtClean="0"/>
          </a:p>
          <a:p>
            <a:r>
              <a:rPr lang="en-US" dirty="0" smtClean="0"/>
              <a:t>The work with the State’s Medicaid claims data and applying/working with the data in the </a:t>
            </a:r>
            <a:r>
              <a:rPr lang="en-US" b="1" dirty="0" smtClean="0"/>
              <a:t>Drive Tool</a:t>
            </a:r>
            <a:r>
              <a:rPr lang="en-US" dirty="0" smtClean="0"/>
              <a:t> that Milliman created for Alaska has taken more time that anticipated, as we are having to understand how we need to present our requests to Milliman, the actuarial firm working with DHSS on this complex project. </a:t>
            </a: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2</a:t>
            </a:fld>
            <a:endParaRPr lang="en-US" dirty="0"/>
          </a:p>
        </p:txBody>
      </p:sp>
    </p:spTree>
    <p:extLst>
      <p:ext uri="{BB962C8B-B14F-4D97-AF65-F5344CB8AC3E}">
        <p14:creationId xmlns:p14="http://schemas.microsoft.com/office/powerpoint/2010/main" val="3080455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Updated timeline for matters related to the 1115 application</a:t>
            </a:r>
            <a:endParaRPr lang="en-US" dirty="0"/>
          </a:p>
        </p:txBody>
      </p:sp>
      <p:sp>
        <p:nvSpPr>
          <p:cNvPr id="3" name="Content Placeholder 2"/>
          <p:cNvSpPr>
            <a:spLocks noGrp="1"/>
          </p:cNvSpPr>
          <p:nvPr>
            <p:ph idx="1"/>
          </p:nvPr>
        </p:nvSpPr>
        <p:spPr>
          <a:xfrm>
            <a:off x="228600" y="1752600"/>
            <a:ext cx="8458200" cy="4800600"/>
          </a:xfrm>
        </p:spPr>
        <p:txBody>
          <a:bodyPr>
            <a:normAutofit fontScale="92500" lnSpcReduction="20000"/>
          </a:bodyPr>
          <a:lstStyle/>
          <a:p>
            <a:pPr marL="114300" indent="0" algn="ctr">
              <a:buNone/>
            </a:pPr>
            <a:r>
              <a:rPr lang="en-US" b="1" dirty="0" smtClean="0"/>
              <a:t>Drafting the 1115 Application</a:t>
            </a:r>
          </a:p>
          <a:p>
            <a:pPr marL="114300" indent="0" algn="ctr">
              <a:buNone/>
            </a:pPr>
            <a:endParaRPr lang="en-US" b="1" dirty="0" smtClean="0"/>
          </a:p>
          <a:p>
            <a:r>
              <a:rPr lang="en-US" b="1" dirty="0" smtClean="0"/>
              <a:t>November 2017</a:t>
            </a:r>
            <a:r>
              <a:rPr lang="en-US" dirty="0" smtClean="0"/>
              <a:t>	Complete Draft of 1115 Application and</a:t>
            </a:r>
          </a:p>
          <a:p>
            <a:pPr marL="114300" indent="0">
              <a:buNone/>
            </a:pPr>
            <a:r>
              <a:rPr lang="en-US" dirty="0" smtClean="0"/>
              <a:t>			Review Draft with 1115 Teams and </a:t>
            </a:r>
          </a:p>
          <a:p>
            <a:pPr marL="114300" indent="0">
              <a:buNone/>
            </a:pPr>
            <a:r>
              <a:rPr lang="en-US" dirty="0"/>
              <a:t>	</a:t>
            </a:r>
            <a:r>
              <a:rPr lang="en-US" dirty="0" smtClean="0"/>
              <a:t>		Internal Stakeholders (DBH, DHSS </a:t>
            </a:r>
          </a:p>
          <a:p>
            <a:pPr marL="114300" indent="0">
              <a:buNone/>
            </a:pPr>
            <a:r>
              <a:rPr lang="en-US" dirty="0"/>
              <a:t>	</a:t>
            </a:r>
            <a:r>
              <a:rPr lang="en-US" dirty="0" smtClean="0"/>
              <a:t>		Leadership)</a:t>
            </a:r>
          </a:p>
          <a:p>
            <a:r>
              <a:rPr lang="en-US" b="1" dirty="0" smtClean="0"/>
              <a:t>December 2017</a:t>
            </a:r>
            <a:r>
              <a:rPr lang="en-US" dirty="0" smtClean="0"/>
              <a:t>	Time for Public Comment, Tribal 					Consultation, Trust Review</a:t>
            </a:r>
          </a:p>
          <a:p>
            <a:r>
              <a:rPr lang="en-US" b="1" dirty="0" smtClean="0"/>
              <a:t>January 2018</a:t>
            </a:r>
            <a:r>
              <a:rPr lang="en-US" dirty="0" smtClean="0"/>
              <a:t>	Final Draft, Final Team Reviews, Final </a:t>
            </a:r>
          </a:p>
          <a:p>
            <a:pPr marL="114300" indent="0">
              <a:buNone/>
            </a:pPr>
            <a:r>
              <a:rPr lang="en-US" dirty="0"/>
              <a:t>	</a:t>
            </a:r>
            <a:r>
              <a:rPr lang="en-US" dirty="0" smtClean="0"/>
              <a:t>		DHSS Leadership Review</a:t>
            </a:r>
          </a:p>
          <a:p>
            <a:r>
              <a:rPr lang="en-US" b="1" dirty="0" smtClean="0"/>
              <a:t>January, 2018</a:t>
            </a:r>
            <a:r>
              <a:rPr lang="en-US" dirty="0" smtClean="0"/>
              <a:t>	File Completed 1115 BH Demonstration </a:t>
            </a:r>
          </a:p>
          <a:p>
            <a:pPr marL="114300" indent="0">
              <a:buNone/>
            </a:pPr>
            <a:r>
              <a:rPr lang="en-US" dirty="0"/>
              <a:t>	</a:t>
            </a:r>
            <a:r>
              <a:rPr lang="en-US" dirty="0" smtClean="0"/>
              <a:t>		Waiver Application with CMS	</a:t>
            </a:r>
          </a:p>
          <a:p>
            <a:r>
              <a:rPr lang="en-US" b="1" dirty="0" smtClean="0"/>
              <a:t>February, 2018</a:t>
            </a:r>
            <a:r>
              <a:rPr lang="en-US" dirty="0" smtClean="0"/>
              <a:t>	Begin Negotiations with CMS over </a:t>
            </a:r>
          </a:p>
          <a:p>
            <a:pPr marL="114300" indent="0">
              <a:buNone/>
            </a:pPr>
            <a:r>
              <a:rPr lang="en-US" dirty="0"/>
              <a:t>	</a:t>
            </a:r>
            <a:r>
              <a:rPr lang="en-US" dirty="0" smtClean="0"/>
              <a:t>		content of Alaska’s 1115 Application</a:t>
            </a: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20</a:t>
            </a:fld>
            <a:endParaRPr lang="en-US" dirty="0"/>
          </a:p>
        </p:txBody>
      </p:sp>
    </p:spTree>
    <p:extLst>
      <p:ext uri="{BB962C8B-B14F-4D97-AF65-F5344CB8AC3E}">
        <p14:creationId xmlns:p14="http://schemas.microsoft.com/office/powerpoint/2010/main" val="3451489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DRAFT</a:t>
            </a:r>
            <a:r>
              <a:rPr lang="en-US" dirty="0" smtClean="0"/>
              <a:t> timeline </a:t>
            </a:r>
            <a:r>
              <a:rPr lang="en-US" dirty="0"/>
              <a:t>for matters related to the 1115 </a:t>
            </a:r>
            <a:r>
              <a:rPr lang="en-US" dirty="0" smtClean="0"/>
              <a:t>application**</a:t>
            </a:r>
            <a:endParaRPr lang="en-US" dirty="0"/>
          </a:p>
        </p:txBody>
      </p:sp>
      <p:sp>
        <p:nvSpPr>
          <p:cNvPr id="3" name="Content Placeholder 2"/>
          <p:cNvSpPr>
            <a:spLocks noGrp="1"/>
          </p:cNvSpPr>
          <p:nvPr>
            <p:ph idx="1"/>
          </p:nvPr>
        </p:nvSpPr>
        <p:spPr>
          <a:xfrm>
            <a:off x="457200" y="1752600"/>
            <a:ext cx="8229600" cy="4800600"/>
          </a:xfrm>
        </p:spPr>
        <p:txBody>
          <a:bodyPr>
            <a:normAutofit fontScale="92500"/>
          </a:bodyPr>
          <a:lstStyle/>
          <a:p>
            <a:pPr marL="114300" indent="0" algn="ctr">
              <a:buNone/>
            </a:pPr>
            <a:r>
              <a:rPr lang="en-US" b="1" dirty="0" smtClean="0"/>
              <a:t>Contracting for an Administrative Services Organization</a:t>
            </a:r>
          </a:p>
          <a:p>
            <a:pPr marL="114300" indent="0" algn="ctr">
              <a:buNone/>
            </a:pPr>
            <a:endParaRPr lang="en-US" sz="1000" b="1" dirty="0" smtClean="0"/>
          </a:p>
          <a:p>
            <a:r>
              <a:rPr lang="en-US" dirty="0" smtClean="0"/>
              <a:t>September 2017	Began drafting the ASO RFP</a:t>
            </a:r>
          </a:p>
          <a:p>
            <a:r>
              <a:rPr lang="en-US" dirty="0" smtClean="0"/>
              <a:t>December 2017	Finalize the RFP</a:t>
            </a:r>
          </a:p>
          <a:p>
            <a:r>
              <a:rPr lang="en-US" dirty="0" smtClean="0"/>
              <a:t>January, 2018	Issue the ASO Request for Proposals</a:t>
            </a:r>
          </a:p>
          <a:p>
            <a:r>
              <a:rPr lang="en-US" dirty="0" smtClean="0"/>
              <a:t>April, 2018		ASO RFP Responses Due</a:t>
            </a:r>
          </a:p>
          <a:p>
            <a:r>
              <a:rPr lang="en-US" dirty="0" smtClean="0"/>
              <a:t>June, 2018		Award the ASO Contract</a:t>
            </a:r>
          </a:p>
          <a:p>
            <a:r>
              <a:rPr lang="en-US" dirty="0" smtClean="0"/>
              <a:t>January, 2019	ASO fully operational (most ASOs have </a:t>
            </a:r>
          </a:p>
          <a:p>
            <a:pPr marL="114300" indent="0">
              <a:buNone/>
            </a:pPr>
            <a:r>
              <a:rPr lang="en-US" dirty="0"/>
              <a:t>	</a:t>
            </a:r>
            <a:r>
              <a:rPr lang="en-US" dirty="0" smtClean="0"/>
              <a:t>		indicated a preference for a six-month </a:t>
            </a:r>
          </a:p>
          <a:p>
            <a:pPr marL="114300" indent="0">
              <a:buNone/>
            </a:pPr>
            <a:r>
              <a:rPr lang="en-US" dirty="0"/>
              <a:t>	</a:t>
            </a:r>
            <a:r>
              <a:rPr lang="en-US" dirty="0" smtClean="0"/>
              <a:t>		start up process, including provider </a:t>
            </a:r>
          </a:p>
          <a:p>
            <a:pPr marL="114300" indent="0">
              <a:buNone/>
            </a:pPr>
            <a:r>
              <a:rPr lang="en-US" dirty="0"/>
              <a:t>	</a:t>
            </a:r>
            <a:r>
              <a:rPr lang="en-US" dirty="0" smtClean="0"/>
              <a:t>		engagement / enrollment, etc.)</a:t>
            </a:r>
          </a:p>
          <a:p>
            <a:pPr marL="114300" indent="0">
              <a:buNone/>
            </a:pPr>
            <a:endParaRPr lang="en-US" sz="800" dirty="0"/>
          </a:p>
          <a:p>
            <a:pPr marL="114300" indent="0">
              <a:buNone/>
            </a:pPr>
            <a:endParaRPr lang="en-US" sz="800" dirty="0" smtClean="0"/>
          </a:p>
          <a:p>
            <a:pPr marL="114300" indent="0">
              <a:buNone/>
            </a:pPr>
            <a:endParaRPr lang="en-US" sz="800" dirty="0"/>
          </a:p>
          <a:p>
            <a:pPr marL="114300" indent="0">
              <a:buNone/>
            </a:pPr>
            <a:r>
              <a:rPr lang="en-US" sz="1200" dirty="0" smtClean="0"/>
              <a:t>**  These time frames may be adjusted further back as the 1115 process unfolds.  </a:t>
            </a:r>
            <a:endParaRPr lang="en-US" sz="1200" dirty="0"/>
          </a:p>
        </p:txBody>
      </p:sp>
      <p:sp>
        <p:nvSpPr>
          <p:cNvPr id="5" name="Slide Number Placeholder 4"/>
          <p:cNvSpPr>
            <a:spLocks noGrp="1"/>
          </p:cNvSpPr>
          <p:nvPr>
            <p:ph type="sldNum" sz="quarter" idx="12"/>
          </p:nvPr>
        </p:nvSpPr>
        <p:spPr/>
        <p:txBody>
          <a:bodyPr/>
          <a:lstStyle/>
          <a:p>
            <a:fld id="{9139A1A7-E83A-4A90-B52A-3EF2BF8C0CF1}" type="slidenum">
              <a:rPr lang="en-US" smtClean="0"/>
              <a:t>21</a:t>
            </a:fld>
            <a:endParaRPr lang="en-US" dirty="0"/>
          </a:p>
        </p:txBody>
      </p:sp>
    </p:spTree>
    <p:extLst>
      <p:ext uri="{BB962C8B-B14F-4D97-AF65-F5344CB8AC3E}">
        <p14:creationId xmlns:p14="http://schemas.microsoft.com/office/powerpoint/2010/main" val="2356907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Happy to try and answer them!</a:t>
            </a:r>
            <a:endParaRPr lang="en-US" dirty="0"/>
          </a:p>
        </p:txBody>
      </p:sp>
      <p:sp>
        <p:nvSpPr>
          <p:cNvPr id="3" name="Content Placeholder 2"/>
          <p:cNvSpPr>
            <a:spLocks noGrp="1"/>
          </p:cNvSpPr>
          <p:nvPr>
            <p:ph idx="1"/>
          </p:nvPr>
        </p:nvSpPr>
        <p:spPr/>
        <p:txBody>
          <a:bodyPr>
            <a:normAutofit/>
          </a:bodyPr>
          <a:lstStyle/>
          <a:p>
            <a:pPr algn="ctr"/>
            <a:r>
              <a:rPr lang="en-US" i="1" dirty="0" smtClean="0"/>
              <a:t>And</a:t>
            </a:r>
            <a:r>
              <a:rPr lang="en-US" dirty="0" smtClean="0"/>
              <a:t> THANKS!</a:t>
            </a:r>
          </a:p>
          <a:p>
            <a:pPr algn="ctr"/>
            <a:endParaRPr lang="en-US" dirty="0"/>
          </a:p>
          <a:p>
            <a:pPr algn="ctr"/>
            <a:r>
              <a:rPr lang="en-US" dirty="0" smtClean="0"/>
              <a:t>Randall P. Burns, MS</a:t>
            </a:r>
          </a:p>
          <a:p>
            <a:pPr algn="ctr"/>
            <a:r>
              <a:rPr lang="en-US" dirty="0" smtClean="0"/>
              <a:t>Director</a:t>
            </a:r>
          </a:p>
          <a:p>
            <a:pPr algn="ctr"/>
            <a:r>
              <a:rPr lang="en-US" dirty="0" smtClean="0"/>
              <a:t>Division of Behavioral Health</a:t>
            </a:r>
          </a:p>
          <a:p>
            <a:pPr algn="ctr"/>
            <a:r>
              <a:rPr lang="en-US" dirty="0" smtClean="0"/>
              <a:t>Alaska Department of Health and Social Services</a:t>
            </a:r>
          </a:p>
          <a:p>
            <a:pPr marL="114300" indent="0" algn="ctr">
              <a:buNone/>
            </a:pPr>
            <a:endParaRPr lang="en-US" u="sng" dirty="0" smtClean="0"/>
          </a:p>
          <a:p>
            <a:pPr marL="114300" indent="0" algn="ctr">
              <a:buNone/>
            </a:pPr>
            <a:r>
              <a:rPr lang="en-US" u="sng" dirty="0" smtClean="0"/>
              <a:t>randall.burns@alaska.gov</a:t>
            </a:r>
          </a:p>
          <a:p>
            <a:pPr algn="ctr"/>
            <a:r>
              <a:rPr lang="en-US" dirty="0" smtClean="0"/>
              <a:t>907-269-5948</a:t>
            </a:r>
          </a:p>
          <a:p>
            <a:pPr marL="114300" indent="0" algn="ctr">
              <a:buNone/>
            </a:pP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22</a:t>
            </a:fld>
            <a:endParaRPr lang="en-US" dirty="0"/>
          </a:p>
        </p:txBody>
      </p:sp>
    </p:spTree>
    <p:extLst>
      <p:ext uri="{BB962C8B-B14F-4D97-AF65-F5344CB8AC3E}">
        <p14:creationId xmlns:p14="http://schemas.microsoft.com/office/powerpoint/2010/main" val="3013793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steps to establish budget neutrality</a:t>
            </a:r>
            <a:endParaRPr lang="en-US" dirty="0"/>
          </a:p>
        </p:txBody>
      </p:sp>
      <p:sp>
        <p:nvSpPr>
          <p:cNvPr id="3" name="Content Placeholder 2"/>
          <p:cNvSpPr>
            <a:spLocks noGrp="1"/>
          </p:cNvSpPr>
          <p:nvPr>
            <p:ph idx="1"/>
          </p:nvPr>
        </p:nvSpPr>
        <p:spPr>
          <a:xfrm>
            <a:off x="457200" y="1676400"/>
            <a:ext cx="8229600" cy="4953000"/>
          </a:xfrm>
        </p:spPr>
        <p:txBody>
          <a:bodyPr>
            <a:normAutofit/>
          </a:bodyPr>
          <a:lstStyle/>
          <a:p>
            <a:r>
              <a:rPr lang="en-US" dirty="0" smtClean="0"/>
              <a:t>A successful 1115 Demonstration waiver requires DHSS to establish – </a:t>
            </a:r>
            <a:r>
              <a:rPr lang="en-US" i="1" dirty="0" smtClean="0"/>
              <a:t>by the end of the five year period of the demonstration project</a:t>
            </a:r>
            <a:r>
              <a:rPr lang="en-US" dirty="0" smtClean="0"/>
              <a:t> – the cost neutrality of all of the program and service changes being recommended to the </a:t>
            </a:r>
            <a:r>
              <a:rPr lang="en-US" dirty="0"/>
              <a:t>State’s present behavioral health system of </a:t>
            </a:r>
            <a:r>
              <a:rPr lang="en-US" dirty="0" smtClean="0"/>
              <a:t>care.</a:t>
            </a:r>
          </a:p>
          <a:p>
            <a:pPr marL="114300" indent="0">
              <a:buNone/>
            </a:pPr>
            <a:r>
              <a:rPr lang="en-US" sz="900" dirty="0" smtClean="0"/>
              <a:t>  </a:t>
            </a:r>
          </a:p>
          <a:p>
            <a:pPr marL="114300" indent="0">
              <a:buNone/>
            </a:pPr>
            <a:endParaRPr lang="en-US" sz="900" dirty="0" smtClean="0"/>
          </a:p>
          <a:p>
            <a:r>
              <a:rPr lang="en-US" dirty="0" smtClean="0"/>
              <a:t>It also means we need to be clear in our waiver application to CMS that we are seeking authority to introduce Medicaid services and options – and impose participation or exclude participation – that is not otherwise available under existing CMS rules or Alaska’s own State Medicaid Plan.    </a:t>
            </a: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3</a:t>
            </a:fld>
            <a:endParaRPr lang="en-US" dirty="0"/>
          </a:p>
        </p:txBody>
      </p:sp>
    </p:spTree>
    <p:extLst>
      <p:ext uri="{BB962C8B-B14F-4D97-AF65-F5344CB8AC3E}">
        <p14:creationId xmlns:p14="http://schemas.microsoft.com/office/powerpoint/2010/main" val="2371736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Here are the questions we ARE answering to establish the project’s costs:</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smtClean="0"/>
              <a:t>What Medicaid populations are we proposing to include in the 1115 Behavioral Health Demonstration waiver?</a:t>
            </a:r>
          </a:p>
          <a:p>
            <a:pPr marL="114300" indent="0">
              <a:buNone/>
            </a:pPr>
            <a:endParaRPr lang="en-US" sz="800" dirty="0" smtClean="0"/>
          </a:p>
          <a:p>
            <a:pPr marL="114300" indent="0">
              <a:buNone/>
            </a:pPr>
            <a:endParaRPr lang="en-US" sz="800" dirty="0" smtClean="0"/>
          </a:p>
          <a:p>
            <a:r>
              <a:rPr lang="en-US" dirty="0" smtClean="0"/>
              <a:t>What target populations will be affected by the new benefits/programs being proposed?</a:t>
            </a:r>
          </a:p>
          <a:p>
            <a:pPr marL="114300" indent="0">
              <a:buNone/>
            </a:pPr>
            <a:endParaRPr lang="en-US" sz="800" dirty="0" smtClean="0"/>
          </a:p>
          <a:p>
            <a:pPr marL="114300" indent="0">
              <a:buNone/>
            </a:pPr>
            <a:endParaRPr lang="en-US" sz="800" dirty="0" smtClean="0"/>
          </a:p>
          <a:p>
            <a:r>
              <a:rPr lang="en-US" dirty="0" smtClean="0"/>
              <a:t>What are the scope of the services to be covered?</a:t>
            </a:r>
          </a:p>
          <a:p>
            <a:pPr marL="114300" indent="0">
              <a:buNone/>
            </a:pPr>
            <a:endParaRPr lang="en-US" sz="800" dirty="0" smtClean="0"/>
          </a:p>
          <a:p>
            <a:pPr marL="114300" indent="0">
              <a:buNone/>
            </a:pPr>
            <a:endParaRPr lang="en-US" sz="800" dirty="0" smtClean="0"/>
          </a:p>
          <a:p>
            <a:r>
              <a:rPr lang="en-US" dirty="0"/>
              <a:t>H</a:t>
            </a:r>
            <a:r>
              <a:rPr lang="en-US" dirty="0" smtClean="0"/>
              <a:t>ow much will each new waivered service cost?</a:t>
            </a:r>
          </a:p>
          <a:p>
            <a:endParaRPr lang="en-US" dirty="0"/>
          </a:p>
          <a:p>
            <a:r>
              <a:rPr lang="en-US" dirty="0" smtClean="0"/>
              <a:t>Remember:  the 1115 waiver will create a pool of </a:t>
            </a:r>
            <a:r>
              <a:rPr lang="en-US" dirty="0"/>
              <a:t>persons with behavioral health needs </a:t>
            </a:r>
            <a:r>
              <a:rPr lang="en-US" dirty="0" smtClean="0"/>
              <a:t>that we have specifically targeted because of what our claims data has shown us; if a child or adult or family meets the Medicaid eligibility criteria set by this proposed 1115 waiver, then the range of benefits created and identified for this new 1115 insurance program will be available to these BH clients on enrollment. </a:t>
            </a:r>
          </a:p>
          <a:p>
            <a:pPr marL="114300" indent="0">
              <a:buNone/>
            </a:pPr>
            <a:endParaRPr lang="en-US" sz="800" dirty="0" smtClean="0"/>
          </a:p>
        </p:txBody>
      </p:sp>
      <p:sp>
        <p:nvSpPr>
          <p:cNvPr id="5" name="Slide Number Placeholder 4"/>
          <p:cNvSpPr>
            <a:spLocks noGrp="1"/>
          </p:cNvSpPr>
          <p:nvPr>
            <p:ph type="sldNum" sz="quarter" idx="12"/>
          </p:nvPr>
        </p:nvSpPr>
        <p:spPr/>
        <p:txBody>
          <a:bodyPr/>
          <a:lstStyle/>
          <a:p>
            <a:fld id="{9139A1A7-E83A-4A90-B52A-3EF2BF8C0CF1}" type="slidenum">
              <a:rPr lang="en-US" smtClean="0"/>
              <a:t>4</a:t>
            </a:fld>
            <a:endParaRPr lang="en-US" dirty="0"/>
          </a:p>
        </p:txBody>
      </p:sp>
    </p:spTree>
    <p:extLst>
      <p:ext uri="{BB962C8B-B14F-4D97-AF65-F5344CB8AC3E}">
        <p14:creationId xmlns:p14="http://schemas.microsoft.com/office/powerpoint/2010/main" val="194077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Here’s What has gone into determining how Much each new service will cost:</a:t>
            </a:r>
            <a:endParaRPr lang="en-US" sz="2800" dirty="0"/>
          </a:p>
        </p:txBody>
      </p:sp>
      <p:sp>
        <p:nvSpPr>
          <p:cNvPr id="3" name="Content Placeholder 2"/>
          <p:cNvSpPr>
            <a:spLocks noGrp="1"/>
          </p:cNvSpPr>
          <p:nvPr>
            <p:ph idx="1"/>
          </p:nvPr>
        </p:nvSpPr>
        <p:spPr>
          <a:xfrm>
            <a:off x="457200" y="1752600"/>
            <a:ext cx="8229600" cy="4800600"/>
          </a:xfrm>
        </p:spPr>
        <p:txBody>
          <a:bodyPr>
            <a:normAutofit fontScale="85000" lnSpcReduction="10000"/>
          </a:bodyPr>
          <a:lstStyle/>
          <a:p>
            <a:r>
              <a:rPr lang="en-US" dirty="0" smtClean="0"/>
              <a:t>First, we have determined whether any of these services are presently provided in the State, but outside the Alaska’s Medicaid program (and whether we can move to include them in the waiver).</a:t>
            </a:r>
          </a:p>
          <a:p>
            <a:pPr marL="114300" indent="0">
              <a:buNone/>
            </a:pPr>
            <a:endParaRPr lang="en-US" sz="900" dirty="0" smtClean="0"/>
          </a:p>
          <a:p>
            <a:r>
              <a:rPr lang="en-US" dirty="0" smtClean="0"/>
              <a:t>Then we have identified – of the target populations we are proposing to include – which populations will be able to access what new services.</a:t>
            </a:r>
          </a:p>
          <a:p>
            <a:pPr marL="114300" indent="0">
              <a:buNone/>
            </a:pPr>
            <a:endParaRPr lang="en-US" sz="900" dirty="0" smtClean="0"/>
          </a:p>
          <a:p>
            <a:r>
              <a:rPr lang="en-US" dirty="0" smtClean="0"/>
              <a:t>Then we need to identify the estimated “take up” rate from the target population (I will explain “take up” shortly).</a:t>
            </a:r>
          </a:p>
          <a:p>
            <a:pPr marL="114300" indent="0">
              <a:buNone/>
            </a:pPr>
            <a:endParaRPr lang="en-US" sz="900" dirty="0" smtClean="0"/>
          </a:p>
          <a:p>
            <a:r>
              <a:rPr lang="en-US" dirty="0" smtClean="0"/>
              <a:t>Next we need to be able to estimate the utilization per day/week/month/year of those who access each of the services identified in the waiver.</a:t>
            </a:r>
          </a:p>
          <a:p>
            <a:pPr marL="114300" indent="0">
              <a:buNone/>
            </a:pPr>
            <a:endParaRPr lang="en-US" sz="900" dirty="0" smtClean="0"/>
          </a:p>
          <a:p>
            <a:r>
              <a:rPr lang="en-US" dirty="0" smtClean="0"/>
              <a:t>And, finally, we need to propose/set the cost-per-unit (select the rate) that Alaska is estimating  for each service.</a:t>
            </a: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5</a:t>
            </a:fld>
            <a:endParaRPr lang="en-US" dirty="0"/>
          </a:p>
        </p:txBody>
      </p:sp>
    </p:spTree>
    <p:extLst>
      <p:ext uri="{BB962C8B-B14F-4D97-AF65-F5344CB8AC3E}">
        <p14:creationId xmlns:p14="http://schemas.microsoft.com/office/powerpoint/2010/main" val="9548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“take up” rate?</a:t>
            </a: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sz="2100" dirty="0"/>
              <a:t>This is a very interesting and important but somewhat difficult rate to calculate/estimate.  Indeed we are still struggling with this issue and it was, in fact, the subject of a significant part of our meeting with the Milliman consultants </a:t>
            </a:r>
            <a:r>
              <a:rPr lang="en-US" sz="2100" dirty="0" smtClean="0"/>
              <a:t>last month.  </a:t>
            </a:r>
          </a:p>
          <a:p>
            <a:pPr marL="114300" indent="0">
              <a:buNone/>
            </a:pPr>
            <a:endParaRPr lang="en-US" sz="900" dirty="0"/>
          </a:p>
          <a:p>
            <a:r>
              <a:rPr lang="en-US" sz="2100" dirty="0" smtClean="0"/>
              <a:t>Think </a:t>
            </a:r>
            <a:r>
              <a:rPr lang="en-US" sz="2100" dirty="0"/>
              <a:t>of this a declension or a reverse pyramid: </a:t>
            </a:r>
          </a:p>
          <a:p>
            <a:pPr marL="114300" indent="0">
              <a:buNone/>
            </a:pPr>
            <a:endParaRPr lang="en-US" sz="900" dirty="0"/>
          </a:p>
          <a:p>
            <a:pPr lvl="1"/>
            <a:r>
              <a:rPr lang="en-US" dirty="0" smtClean="0"/>
              <a:t>Total Medicaid </a:t>
            </a:r>
            <a:r>
              <a:rPr lang="en-US" dirty="0"/>
              <a:t>Population (i.e., all Alaskan’s eligible for Medicaid)</a:t>
            </a:r>
          </a:p>
          <a:p>
            <a:pPr marL="411480" lvl="1" indent="0">
              <a:buNone/>
            </a:pPr>
            <a:endParaRPr lang="en-US" sz="900" dirty="0"/>
          </a:p>
          <a:p>
            <a:pPr lvl="1"/>
            <a:r>
              <a:rPr lang="en-US" dirty="0"/>
              <a:t>Target Population (of all those eligible for Medicaid, what are the specific populations – the Medicaid Eligibility Groups (MEGs) – that the 1115 is “targeting” for services under the BH demonstration waiver)</a:t>
            </a:r>
          </a:p>
          <a:p>
            <a:pPr marL="411480" lvl="1" indent="0">
              <a:buNone/>
            </a:pPr>
            <a:endParaRPr lang="en-US" sz="900" dirty="0"/>
          </a:p>
          <a:p>
            <a:pPr lvl="1"/>
            <a:r>
              <a:rPr lang="en-US" dirty="0"/>
              <a:t>The “Benefit Take Up” rate is the rate </a:t>
            </a:r>
            <a:r>
              <a:rPr lang="en-US" dirty="0" smtClean="0"/>
              <a:t>or estimated </a:t>
            </a:r>
            <a:r>
              <a:rPr lang="en-US" dirty="0"/>
              <a:t>number of Medicaid-eligible persons within EACH Target Population that are actually expected to access each of the services being proposed by the waiver for the population, i.e., the number of those that are expected to “take up” or utilize each individual service identified for that particular MEG.  </a:t>
            </a:r>
          </a:p>
          <a:p>
            <a:pPr marL="411480" lvl="1" indent="0">
              <a:buNone/>
            </a:pPr>
            <a:endParaRPr lang="en-US" sz="900" dirty="0"/>
          </a:p>
          <a:p>
            <a:pPr lvl="1"/>
            <a:r>
              <a:rPr lang="en-US" dirty="0"/>
              <a:t>So, out of possible 100% utilization of a particular service by a particular population, what is the expected take up rate </a:t>
            </a:r>
            <a:r>
              <a:rPr lang="en-US" dirty="0" smtClean="0"/>
              <a:t>by those eligible for that </a:t>
            </a:r>
            <a:r>
              <a:rPr lang="en-US" dirty="0"/>
              <a:t>service:  </a:t>
            </a:r>
            <a:r>
              <a:rPr lang="en-US" dirty="0" smtClean="0"/>
              <a:t>30%, 50</a:t>
            </a:r>
            <a:r>
              <a:rPr lang="en-US" dirty="0"/>
              <a:t>%?, 75%?, etc.  </a:t>
            </a:r>
          </a:p>
          <a:p>
            <a:endParaRPr lang="en-US" dirty="0"/>
          </a:p>
        </p:txBody>
      </p:sp>
      <p:sp>
        <p:nvSpPr>
          <p:cNvPr id="4" name="Slide Number Placeholder 3"/>
          <p:cNvSpPr>
            <a:spLocks noGrp="1"/>
          </p:cNvSpPr>
          <p:nvPr>
            <p:ph type="sldNum" sz="quarter" idx="12"/>
          </p:nvPr>
        </p:nvSpPr>
        <p:spPr/>
        <p:txBody>
          <a:bodyPr/>
          <a:lstStyle/>
          <a:p>
            <a:fld id="{9139A1A7-E83A-4A90-B52A-3EF2BF8C0CF1}" type="slidenum">
              <a:rPr lang="en-US" smtClean="0"/>
              <a:t>6</a:t>
            </a:fld>
            <a:endParaRPr lang="en-US" dirty="0"/>
          </a:p>
        </p:txBody>
      </p:sp>
    </p:spTree>
    <p:extLst>
      <p:ext uri="{BB962C8B-B14F-4D97-AF65-F5344CB8AC3E}">
        <p14:creationId xmlns:p14="http://schemas.microsoft.com/office/powerpoint/2010/main" val="108645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up” rate EXAMPLE</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A good example: the 1115</a:t>
            </a:r>
            <a:r>
              <a:rPr lang="en-US" dirty="0"/>
              <a:t> </a:t>
            </a:r>
            <a:r>
              <a:rPr lang="en-US" dirty="0" smtClean="0"/>
              <a:t>will  require the use of a brief, universal evidenced-based screening of all persons, regardless of setting (Primary Care Clinic, BH Clinic, Health Fairs, etc.) in order identify any potential behavioral health symptoms in order to assist in intervention with the child, the family, or the individual adult with potential BH needs.  Since this is a requirement, the take up rate is 100% and it will be budgeted at that percentage.  </a:t>
            </a:r>
          </a:p>
          <a:p>
            <a:pPr marL="114300" indent="0">
              <a:buNone/>
            </a:pPr>
            <a:endParaRPr lang="en-US" dirty="0" smtClean="0"/>
          </a:p>
          <a:p>
            <a:r>
              <a:rPr lang="en-US" dirty="0"/>
              <a:t>I</a:t>
            </a:r>
            <a:r>
              <a:rPr lang="en-US" dirty="0" smtClean="0"/>
              <a:t>f the screening indicates there would be value in further assessment, the referral for the assessment will not have a 100% take up rate, although the ASO would work very hard to help that family or child or single adult get a follow-up appointment for that assessment.  We are estimating an 60% take up rate for the assessment service.   </a:t>
            </a:r>
          </a:p>
          <a:p>
            <a:pPr marL="114300" indent="0">
              <a:buNone/>
            </a:pPr>
            <a:endParaRPr lang="en-US" sz="900" dirty="0" smtClean="0"/>
          </a:p>
        </p:txBody>
      </p:sp>
      <p:sp>
        <p:nvSpPr>
          <p:cNvPr id="5" name="Slide Number Placeholder 4"/>
          <p:cNvSpPr>
            <a:spLocks noGrp="1"/>
          </p:cNvSpPr>
          <p:nvPr>
            <p:ph type="sldNum" sz="quarter" idx="12"/>
          </p:nvPr>
        </p:nvSpPr>
        <p:spPr/>
        <p:txBody>
          <a:bodyPr/>
          <a:lstStyle/>
          <a:p>
            <a:fld id="{9139A1A7-E83A-4A90-B52A-3EF2BF8C0CF1}" type="slidenum">
              <a:rPr lang="en-US" smtClean="0"/>
              <a:t>7</a:t>
            </a:fld>
            <a:endParaRPr lang="en-US" dirty="0"/>
          </a:p>
        </p:txBody>
      </p:sp>
    </p:spTree>
    <p:extLst>
      <p:ext uri="{BB962C8B-B14F-4D97-AF65-F5344CB8AC3E}">
        <p14:creationId xmlns:p14="http://schemas.microsoft.com/office/powerpoint/2010/main" val="466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 are the decisions we have made so far around “MEGS”</a:t>
            </a:r>
            <a:endParaRPr lang="en-US" dirty="0"/>
          </a:p>
        </p:txBody>
      </p:sp>
      <p:sp>
        <p:nvSpPr>
          <p:cNvPr id="3" name="Content Placeholder 2"/>
          <p:cNvSpPr>
            <a:spLocks noGrp="1"/>
          </p:cNvSpPr>
          <p:nvPr>
            <p:ph idx="1"/>
          </p:nvPr>
        </p:nvSpPr>
        <p:spPr>
          <a:xfrm>
            <a:off x="457200" y="1752600"/>
            <a:ext cx="8229600" cy="4876800"/>
          </a:xfrm>
        </p:spPr>
        <p:txBody>
          <a:bodyPr>
            <a:normAutofit fontScale="77500" lnSpcReduction="20000"/>
          </a:bodyPr>
          <a:lstStyle/>
          <a:p>
            <a:r>
              <a:rPr lang="en-US" dirty="0" smtClean="0"/>
              <a:t>We have defined the </a:t>
            </a:r>
            <a:r>
              <a:rPr lang="en-US" b="1" dirty="0" smtClean="0"/>
              <a:t>Medicaid Eligibility Groups</a:t>
            </a:r>
            <a:r>
              <a:rPr lang="en-US" dirty="0" smtClean="0"/>
              <a:t> (MEGs) that we are targeting in our 1115 Demonstration Waiver:</a:t>
            </a:r>
          </a:p>
          <a:p>
            <a:r>
              <a:rPr lang="en-US" b="1" dirty="0" smtClean="0"/>
              <a:t>Medicaid Child</a:t>
            </a:r>
            <a:r>
              <a:rPr lang="en-US" dirty="0" smtClean="0"/>
              <a:t>/</a:t>
            </a:r>
            <a:r>
              <a:rPr lang="en-US" b="1" dirty="0" smtClean="0"/>
              <a:t>Denali KidCare</a:t>
            </a:r>
            <a:r>
              <a:rPr lang="en-US" dirty="0" smtClean="0"/>
              <a:t> (eligible infants and children under 19, all qualified under </a:t>
            </a:r>
            <a:r>
              <a:rPr lang="en-US" b="1" dirty="0" smtClean="0"/>
              <a:t>CHIP</a:t>
            </a:r>
            <a:r>
              <a:rPr lang="en-US" dirty="0" smtClean="0"/>
              <a:t> (FMAP 88%) to age 21, Pregnant Women), to include </a:t>
            </a:r>
            <a:r>
              <a:rPr lang="en-US" b="1" dirty="0" smtClean="0"/>
              <a:t>TEFRA</a:t>
            </a:r>
            <a:r>
              <a:rPr lang="en-US" dirty="0" smtClean="0"/>
              <a:t> children (under 19 with severe disabilities)</a:t>
            </a:r>
          </a:p>
          <a:p>
            <a:r>
              <a:rPr lang="en-US" b="1" dirty="0" smtClean="0"/>
              <a:t>Medicaid Adult</a:t>
            </a:r>
          </a:p>
          <a:p>
            <a:r>
              <a:rPr lang="en-US" b="1" dirty="0" smtClean="0"/>
              <a:t>Medicaid Expansion Adult </a:t>
            </a:r>
            <a:r>
              <a:rPr lang="en-US" dirty="0" smtClean="0"/>
              <a:t>(FMAP 97%, dropping to 90%)</a:t>
            </a:r>
          </a:p>
          <a:p>
            <a:r>
              <a:rPr lang="en-US" b="1" dirty="0" smtClean="0"/>
              <a:t>Pregnant Women </a:t>
            </a:r>
          </a:p>
          <a:p>
            <a:r>
              <a:rPr lang="en-US" b="1" dirty="0" smtClean="0"/>
              <a:t>Parent/Caretaker Relatives w/Dependent Children Under 19</a:t>
            </a:r>
          </a:p>
          <a:p>
            <a:r>
              <a:rPr lang="en-US" b="1" dirty="0" smtClean="0"/>
              <a:t>Aged, Blind &amp; Disabled </a:t>
            </a:r>
          </a:p>
          <a:p>
            <a:r>
              <a:rPr lang="en-US" b="1" dirty="0" smtClean="0"/>
              <a:t>Dual Eligible</a:t>
            </a:r>
            <a:r>
              <a:rPr lang="en-US" dirty="0" smtClean="0"/>
              <a:t> (Medicaid and Medicare 64 and under)</a:t>
            </a:r>
          </a:p>
          <a:p>
            <a:r>
              <a:rPr lang="en-US" b="1" dirty="0" smtClean="0"/>
              <a:t>Children In State Custody </a:t>
            </a:r>
            <a:endParaRPr lang="en-US" dirty="0"/>
          </a:p>
          <a:p>
            <a:r>
              <a:rPr lang="en-US" b="1" dirty="0" smtClean="0"/>
              <a:t>Former Foster Care Children </a:t>
            </a:r>
            <a:r>
              <a:rPr lang="en-US" dirty="0" smtClean="0"/>
              <a:t>(up to age 26)</a:t>
            </a:r>
            <a:endParaRPr lang="en-US" b="1" dirty="0" smtClean="0"/>
          </a:p>
          <a:p>
            <a:r>
              <a:rPr lang="en-US" b="1" dirty="0" smtClean="0"/>
              <a:t>Waiver(c)/IDD</a:t>
            </a:r>
            <a:r>
              <a:rPr lang="en-US" dirty="0" smtClean="0"/>
              <a:t> (only a specific portion of the HCBS waiver:  individuals with significant co-occurring IDD and MH behaviors that exceed the capacity of either the HCBS or local BH programs) </a:t>
            </a:r>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8</a:t>
            </a:fld>
            <a:endParaRPr lang="en-US" dirty="0"/>
          </a:p>
        </p:txBody>
      </p:sp>
    </p:spTree>
    <p:extLst>
      <p:ext uri="{BB962C8B-B14F-4D97-AF65-F5344CB8AC3E}">
        <p14:creationId xmlns:p14="http://schemas.microsoft.com/office/powerpoint/2010/main" val="3306698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GENERAL RATIONALE FOR NEW SERVICES</a:t>
            </a:r>
            <a:r>
              <a:rPr lang="en-US" sz="3100" dirty="0" smtClean="0"/>
              <a:t>:</a:t>
            </a:r>
            <a:endParaRPr lang="en-US" dirty="0"/>
          </a:p>
        </p:txBody>
      </p:sp>
      <p:sp>
        <p:nvSpPr>
          <p:cNvPr id="3" name="Content Placeholder 2"/>
          <p:cNvSpPr>
            <a:spLocks noGrp="1"/>
          </p:cNvSpPr>
          <p:nvPr>
            <p:ph idx="1"/>
          </p:nvPr>
        </p:nvSpPr>
        <p:spPr/>
        <p:txBody>
          <a:bodyPr>
            <a:noAutofit/>
          </a:bodyPr>
          <a:lstStyle/>
          <a:p>
            <a:pPr marL="114300" indent="0">
              <a:buNone/>
            </a:pPr>
            <a:endParaRPr lang="en-US" b="1" dirty="0" smtClean="0"/>
          </a:p>
          <a:p>
            <a:r>
              <a:rPr lang="en-US" b="1" dirty="0" smtClean="0"/>
              <a:t>The new service benefits are </a:t>
            </a:r>
            <a:r>
              <a:rPr lang="en-US" b="1" dirty="0"/>
              <a:t>designed to </a:t>
            </a:r>
            <a:r>
              <a:rPr lang="en-US" b="1" i="1" u="sng" dirty="0"/>
              <a:t>decrease</a:t>
            </a:r>
            <a:r>
              <a:rPr lang="en-US" b="1" dirty="0"/>
              <a:t> use of inpatient </a:t>
            </a:r>
            <a:r>
              <a:rPr lang="en-US" b="1" dirty="0" smtClean="0"/>
              <a:t>hospital, </a:t>
            </a:r>
            <a:r>
              <a:rPr lang="en-US" b="1" dirty="0"/>
              <a:t>hospital emergency room, </a:t>
            </a:r>
            <a:r>
              <a:rPr lang="en-US" b="1" u="sng" dirty="0"/>
              <a:t>and</a:t>
            </a:r>
            <a:r>
              <a:rPr lang="en-US" b="1" dirty="0"/>
              <a:t> residential services by conducting universal </a:t>
            </a:r>
            <a:r>
              <a:rPr lang="en-US" b="1" dirty="0" smtClean="0"/>
              <a:t>screenings; </a:t>
            </a:r>
            <a:r>
              <a:rPr lang="en-US" b="1" dirty="0"/>
              <a:t>intervening </a:t>
            </a:r>
            <a:r>
              <a:rPr lang="en-US" b="1" dirty="0" smtClean="0"/>
              <a:t>early (when </a:t>
            </a:r>
            <a:r>
              <a:rPr lang="en-US" b="1" dirty="0"/>
              <a:t>symptoms </a:t>
            </a:r>
            <a:r>
              <a:rPr lang="en-US" b="1" dirty="0" smtClean="0"/>
              <a:t>are first identified); </a:t>
            </a:r>
            <a:r>
              <a:rPr lang="en-US" b="1" dirty="0"/>
              <a:t>utilizing sub-acute, community-based step-up/step-down clinical services as alternatives to residential and inpatient services; and developing community-based supports </a:t>
            </a:r>
            <a:r>
              <a:rPr lang="en-US" b="1" dirty="0" smtClean="0"/>
              <a:t>(at the region or regional-hub level) to </a:t>
            </a:r>
            <a:r>
              <a:rPr lang="en-US" b="1" dirty="0"/>
              <a:t>maintain recovery, health, and wellness. </a:t>
            </a:r>
          </a:p>
          <a:p>
            <a:endParaRPr lang="en-US" b="1" dirty="0"/>
          </a:p>
          <a:p>
            <a:endParaRPr lang="en-US" b="1" dirty="0"/>
          </a:p>
          <a:p>
            <a:endParaRPr lang="en-US" b="1" dirty="0"/>
          </a:p>
          <a:p>
            <a:endParaRPr lang="en-US" dirty="0"/>
          </a:p>
        </p:txBody>
      </p:sp>
      <p:sp>
        <p:nvSpPr>
          <p:cNvPr id="5" name="Slide Number Placeholder 4"/>
          <p:cNvSpPr>
            <a:spLocks noGrp="1"/>
          </p:cNvSpPr>
          <p:nvPr>
            <p:ph type="sldNum" sz="quarter" idx="12"/>
          </p:nvPr>
        </p:nvSpPr>
        <p:spPr/>
        <p:txBody>
          <a:bodyPr/>
          <a:lstStyle/>
          <a:p>
            <a:fld id="{9139A1A7-E83A-4A90-B52A-3EF2BF8C0CF1}" type="slidenum">
              <a:rPr lang="en-US" smtClean="0"/>
              <a:t>9</a:t>
            </a:fld>
            <a:endParaRPr lang="en-US" dirty="0"/>
          </a:p>
        </p:txBody>
      </p:sp>
    </p:spTree>
    <p:extLst>
      <p:ext uri="{BB962C8B-B14F-4D97-AF65-F5344CB8AC3E}">
        <p14:creationId xmlns:p14="http://schemas.microsoft.com/office/powerpoint/2010/main" val="1344917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2351</TotalTime>
  <Words>2063</Words>
  <Application>Microsoft Office PowerPoint</Application>
  <PresentationFormat>On-screen Show (4:3)</PresentationFormat>
  <Paragraphs>224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Apothecary</vt:lpstr>
      <vt:lpstr>The 1115 behavioral health demonstration waiver</vt:lpstr>
      <vt:lpstr>Achievements to date </vt:lpstr>
      <vt:lpstr>The steps to establish budget neutrality</vt:lpstr>
      <vt:lpstr>Here are the questions we ARE answering to establish the project’s costs:</vt:lpstr>
      <vt:lpstr>Here’s What has gone into determining how Much each new service will cost:</vt:lpstr>
      <vt:lpstr>What is the “take up” rate?</vt:lpstr>
      <vt:lpstr>“take up” rate EXAMPLE</vt:lpstr>
      <vt:lpstr>Here are the decisions we have made so far around “MEGS”</vt:lpstr>
      <vt:lpstr>GENERAL RATIONALE FOR NEW SERVICES:</vt:lpstr>
      <vt:lpstr>New services being proposed </vt:lpstr>
      <vt:lpstr>New SERVICES (continued)</vt:lpstr>
      <vt:lpstr>Children &amp; Adolescent services</vt:lpstr>
      <vt:lpstr>Children &amp; Adolescent services</vt:lpstr>
      <vt:lpstr>Children &amp; Adolescent services</vt:lpstr>
      <vt:lpstr>ADULTS  (Ages 18 – 64)</vt:lpstr>
      <vt:lpstr>Severe SUD ADULTS (ages 18 -64)</vt:lpstr>
      <vt:lpstr>1115 waiver - 9 Regions proposed</vt:lpstr>
      <vt:lpstr>PowerPoint Presentation</vt:lpstr>
      <vt:lpstr>PowerPoint Presentation</vt:lpstr>
      <vt:lpstr>Updated timeline for matters related to the 1115 application</vt:lpstr>
      <vt:lpstr>DRAFT timeline for matters related to the 1115 application**</vt:lpstr>
      <vt:lpstr>Questions?  Happy to try and answer them!</vt:lpstr>
    </vt:vector>
  </TitlesOfParts>
  <Company>State of Alaska - Health and Social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1115 demonstration waiver</dc:title>
  <dc:creator>Burns, Randall P</dc:creator>
  <cp:lastModifiedBy>Burns, Randall P</cp:lastModifiedBy>
  <cp:revision>62</cp:revision>
  <cp:lastPrinted>2017-09-13T15:17:03Z</cp:lastPrinted>
  <dcterms:created xsi:type="dcterms:W3CDTF">2017-06-08T14:27:15Z</dcterms:created>
  <dcterms:modified xsi:type="dcterms:W3CDTF">2017-10-01T21:30:36Z</dcterms:modified>
</cp:coreProperties>
</file>