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648" r:id="rId1"/>
  </p:sldMasterIdLst>
  <p:sldIdLst>
    <p:sldId id="256" r:id="rId2"/>
    <p:sldId id="259" r:id="rId3"/>
    <p:sldId id="258" r:id="rId4"/>
    <p:sldId id="269" r:id="rId5"/>
    <p:sldId id="270" r:id="rId6"/>
    <p:sldId id="263" r:id="rId7"/>
    <p:sldId id="271" r:id="rId8"/>
    <p:sldId id="267" r:id="rId9"/>
    <p:sldId id="272" r:id="rId10"/>
    <p:sldId id="273" r:id="rId11"/>
    <p:sldId id="264" r:id="rId12"/>
  </p:sldIdLst>
  <p:sldSz cx="9144000" cy="6858000" type="screen4x3"/>
  <p:notesSz cx="7010400" cy="9296400"/>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Medium Style 2 - Accent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15620"/>
    <p:restoredTop sz="94660"/>
  </p:normalViewPr>
  <p:slideViewPr>
    <p:cSldViewPr>
      <p:cViewPr varScale="1">
        <p:scale>
          <a:sx n="100" d="100"/>
          <a:sy n="100" d="100"/>
        </p:scale>
        <p:origin x="-936" y="-67"/>
      </p:cViewPr>
      <p:guideLst>
        <p:guide orient="horz" pos="2160"/>
        <p:guide pos="2880"/>
      </p:guideLst>
    </p:cSldViewPr>
  </p:slideViewPr>
  <p:notesTextViewPr>
    <p:cViewPr>
      <p:scale>
        <a:sx n="1" d="1"/>
        <a:sy n="1" d="1"/>
      </p:scale>
      <p:origin x="0" y="0"/>
    </p:cViewPr>
  </p:notesText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presProps" Target="presProps.xml"/><Relationship Id="rId3" Type="http://schemas.openxmlformats.org/officeDocument/2006/relationships/slide" Target="slides/slide2.xml"/><Relationship Id="rId7" Type="http://schemas.openxmlformats.org/officeDocument/2006/relationships/slide" Target="slides/slide6.xml"/><Relationship Id="rId12" Type="http://schemas.openxmlformats.org/officeDocument/2006/relationships/slide" Target="slides/slide11.xml"/><Relationship Id="rId2" Type="http://schemas.openxmlformats.org/officeDocument/2006/relationships/slide" Target="slides/slide1.xml"/><Relationship Id="rId16" Type="http://schemas.openxmlformats.org/officeDocument/2006/relationships/tableStyles" Target="tableStyle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theme" Target="theme/theme1.xml"/><Relationship Id="rId10" Type="http://schemas.openxmlformats.org/officeDocument/2006/relationships/slide" Target="slides/slide9.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viewProps" Target="viewProps.xml"/></Relationship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685800" y="2130425"/>
            <a:ext cx="7772400" cy="1470025"/>
          </a:xfrm>
        </p:spPr>
        <p:txBody>
          <a:bodyPr/>
          <a:lstStyle/>
          <a:p>
            <a:r>
              <a:rPr lang="en-US" smtClean="0"/>
              <a:t>Click to edit Master title style</a:t>
            </a:r>
            <a:endParaRPr lang="en-US"/>
          </a:p>
        </p:txBody>
      </p:sp>
      <p:sp>
        <p:nvSpPr>
          <p:cNvPr id="3" name="Subtitle 2"/>
          <p:cNvSpPr>
            <a:spLocks noGrp="1"/>
          </p:cNvSpPr>
          <p:nvPr>
            <p:ph type="subTitle" idx="1"/>
          </p:nvPr>
        </p:nvSpPr>
        <p:spPr>
          <a:xfrm>
            <a:off x="1371600" y="3886200"/>
            <a:ext cx="6400800" cy="1752600"/>
          </a:xfrm>
        </p:spPr>
        <p:txBody>
          <a:bodyPr/>
          <a:lstStyle>
            <a:lvl1pPr marL="0" indent="0" algn="ctr">
              <a:buNone/>
              <a:defRPr>
                <a:solidFill>
                  <a:schemeClr val="tx1">
                    <a:tint val="75000"/>
                  </a:schemeClr>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p>
            <a:fld id="{AF85E9EA-D0D8-48B0-AE81-937C4971B8EC}"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197767200"/>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5E9EA-D0D8-48B0-AE81-937C4971B8EC}"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2060917879"/>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9400" y="274638"/>
            <a:ext cx="2057400" cy="5851525"/>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9800" cy="5851525"/>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5E9EA-D0D8-48B0-AE81-937C4971B8EC}"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3611077256"/>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p>
            <a:fld id="{AF85E9EA-D0D8-48B0-AE81-937C4971B8EC}"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3341975814"/>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722313" y="4406900"/>
            <a:ext cx="7772400" cy="1362075"/>
          </a:xfrm>
        </p:spPr>
        <p:txBody>
          <a:bodyPr anchor="t"/>
          <a:lstStyle>
            <a:lvl1pPr algn="l">
              <a:defRPr sz="4000" b="1" cap="all"/>
            </a:lvl1pPr>
          </a:lstStyle>
          <a:p>
            <a:r>
              <a:rPr lang="en-US" smtClean="0"/>
              <a:t>Click to edit Master title style</a:t>
            </a:r>
            <a:endParaRPr lang="en-US"/>
          </a:p>
        </p:txBody>
      </p:sp>
      <p:sp>
        <p:nvSpPr>
          <p:cNvPr id="3" name="Text Placeholder 2"/>
          <p:cNvSpPr>
            <a:spLocks noGrp="1"/>
          </p:cNvSpPr>
          <p:nvPr>
            <p:ph type="body" idx="1"/>
          </p:nvPr>
        </p:nvSpPr>
        <p:spPr>
          <a:xfrm>
            <a:off x="722313" y="2906713"/>
            <a:ext cx="7772400" cy="1500187"/>
          </a:xfrm>
        </p:spPr>
        <p:txBody>
          <a:bodyPr anchor="b"/>
          <a:lstStyle>
            <a:lvl1pPr marL="0" indent="0">
              <a:buNone/>
              <a:defRPr sz="2000">
                <a:solidFill>
                  <a:schemeClr val="tx1">
                    <a:tint val="75000"/>
                  </a:schemeClr>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en-US" smtClean="0"/>
              <a:t>Click to edit Master text styles</a:t>
            </a:r>
          </a:p>
        </p:txBody>
      </p:sp>
      <p:sp>
        <p:nvSpPr>
          <p:cNvPr id="4" name="Date Placeholder 3"/>
          <p:cNvSpPr>
            <a:spLocks noGrp="1"/>
          </p:cNvSpPr>
          <p:nvPr>
            <p:ph type="dt" sz="half" idx="10"/>
          </p:nvPr>
        </p:nvSpPr>
        <p:spPr/>
        <p:txBody>
          <a:bodyPr/>
          <a:lstStyle/>
          <a:p>
            <a:fld id="{AF85E9EA-D0D8-48B0-AE81-937C4971B8EC}" type="datetimeFigureOut">
              <a:rPr lang="en-US" smtClean="0"/>
              <a:t>4/8/2019</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997292104"/>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600200"/>
            <a:ext cx="4038600" cy="4525963"/>
          </a:xfrm>
        </p:spPr>
        <p:txBody>
          <a:bodyPr/>
          <a:lstStyle>
            <a:lvl1pPr>
              <a:defRPr sz="2800"/>
            </a:lvl1pPr>
            <a:lvl2pPr>
              <a:defRPr sz="2400"/>
            </a:lvl2pPr>
            <a:lvl3pPr>
              <a:defRPr sz="2000"/>
            </a:lvl3pPr>
            <a:lvl4pPr>
              <a:defRPr sz="1800"/>
            </a:lvl4pPr>
            <a:lvl5pPr>
              <a:defRPr sz="1800"/>
            </a:lvl5pPr>
            <a:lvl6pPr>
              <a:defRPr sz="1800"/>
            </a:lvl6pPr>
            <a:lvl7pPr>
              <a:defRPr sz="1800"/>
            </a:lvl7pPr>
            <a:lvl8pPr>
              <a:defRPr sz="1800"/>
            </a:lvl8pPr>
            <a:lvl9pPr>
              <a:defRPr sz="18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p>
            <a:fld id="{AF85E9EA-D0D8-48B0-AE81-937C4971B8EC}"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3589886130"/>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en-US" smtClean="0"/>
              <a:t>Click to edit Master title style</a:t>
            </a:r>
            <a:endParaRPr lang="en-US"/>
          </a:p>
        </p:txBody>
      </p:sp>
      <p:sp>
        <p:nvSpPr>
          <p:cNvPr id="3" name="Text Placeholder 2"/>
          <p:cNvSpPr>
            <a:spLocks noGrp="1"/>
          </p:cNvSpPr>
          <p:nvPr>
            <p:ph type="body" idx="1"/>
          </p:nvPr>
        </p:nvSpPr>
        <p:spPr>
          <a:xfrm>
            <a:off x="457200" y="1535113"/>
            <a:ext cx="4040188"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457200" y="2174875"/>
            <a:ext cx="4040188"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45025" y="1535113"/>
            <a:ext cx="4041775" cy="63976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45025" y="2174875"/>
            <a:ext cx="4041775" cy="3951288"/>
          </a:xfrm>
        </p:spPr>
        <p:txBody>
          <a:bodyPr/>
          <a:lstStyle>
            <a:lvl1pPr>
              <a:defRPr sz="2400"/>
            </a:lvl1pPr>
            <a:lvl2pPr>
              <a:defRPr sz="2000"/>
            </a:lvl2pPr>
            <a:lvl3pPr>
              <a:defRPr sz="1800"/>
            </a:lvl3pPr>
            <a:lvl4pPr>
              <a:defRPr sz="1600"/>
            </a:lvl4pPr>
            <a:lvl5pPr>
              <a:defRPr sz="1600"/>
            </a:lvl5pPr>
            <a:lvl6pPr>
              <a:defRPr sz="1600"/>
            </a:lvl6pPr>
            <a:lvl7pPr>
              <a:defRPr sz="1600"/>
            </a:lvl7pPr>
            <a:lvl8pPr>
              <a:defRPr sz="1600"/>
            </a:lvl8pPr>
            <a:lvl9pPr>
              <a:defRPr sz="16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p>
            <a:fld id="{AF85E9EA-D0D8-48B0-AE81-937C4971B8EC}" type="datetimeFigureOut">
              <a:rPr lang="en-US" smtClean="0"/>
              <a:t>4/8/2019</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41748385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p>
            <a:fld id="{AF85E9EA-D0D8-48B0-AE81-937C4971B8EC}" type="datetimeFigureOut">
              <a:rPr lang="en-US" smtClean="0"/>
              <a:t>4/8/2019</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2130687014"/>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AF85E9EA-D0D8-48B0-AE81-937C4971B8EC}" type="datetimeFigureOut">
              <a:rPr lang="en-US" smtClean="0"/>
              <a:t>4/8/2019</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858636717"/>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457200" y="273050"/>
            <a:ext cx="3008313" cy="1162050"/>
          </a:xfrm>
        </p:spPr>
        <p:txBody>
          <a:bodyPr anchor="b"/>
          <a:lstStyle>
            <a:lvl1pPr algn="l">
              <a:defRPr sz="2000" b="1"/>
            </a:lvl1pPr>
          </a:lstStyle>
          <a:p>
            <a:r>
              <a:rPr lang="en-US" smtClean="0"/>
              <a:t>Click to edit Master title style</a:t>
            </a:r>
            <a:endParaRPr lang="en-US"/>
          </a:p>
        </p:txBody>
      </p:sp>
      <p:sp>
        <p:nvSpPr>
          <p:cNvPr id="3" name="Content Placeholder 2"/>
          <p:cNvSpPr>
            <a:spLocks noGrp="1"/>
          </p:cNvSpPr>
          <p:nvPr>
            <p:ph idx="1"/>
          </p:nvPr>
        </p:nvSpPr>
        <p:spPr>
          <a:xfrm>
            <a:off x="3575050" y="273050"/>
            <a:ext cx="5111750" cy="5853113"/>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457200" y="1435100"/>
            <a:ext cx="3008313" cy="4691063"/>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5E9EA-D0D8-48B0-AE81-937C4971B8EC}"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190518400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1792288" y="4800600"/>
            <a:ext cx="5486400" cy="566738"/>
          </a:xfrm>
        </p:spPr>
        <p:txBody>
          <a:bodyPr anchor="b"/>
          <a:lstStyle>
            <a:lvl1pPr algn="l">
              <a:defRPr sz="2000" b="1"/>
            </a:lvl1pPr>
          </a:lstStyle>
          <a:p>
            <a:r>
              <a:rPr lang="en-US" smtClean="0"/>
              <a:t>Click to edit Master title style</a:t>
            </a:r>
            <a:endParaRPr lang="en-US"/>
          </a:p>
        </p:txBody>
      </p:sp>
      <p:sp>
        <p:nvSpPr>
          <p:cNvPr id="3" name="Picture Placeholder 2"/>
          <p:cNvSpPr>
            <a:spLocks noGrp="1"/>
          </p:cNvSpPr>
          <p:nvPr>
            <p:ph type="pic" idx="1"/>
          </p:nvPr>
        </p:nvSpPr>
        <p:spPr>
          <a:xfrm>
            <a:off x="1792288" y="612775"/>
            <a:ext cx="5486400" cy="4114800"/>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1792288" y="5367338"/>
            <a:ext cx="5486400" cy="804862"/>
          </a:xfr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en-US" smtClean="0"/>
              <a:t>Click to edit Master text styles</a:t>
            </a:r>
          </a:p>
        </p:txBody>
      </p:sp>
      <p:sp>
        <p:nvSpPr>
          <p:cNvPr id="5" name="Date Placeholder 4"/>
          <p:cNvSpPr>
            <a:spLocks noGrp="1"/>
          </p:cNvSpPr>
          <p:nvPr>
            <p:ph type="dt" sz="half" idx="10"/>
          </p:nvPr>
        </p:nvSpPr>
        <p:spPr/>
        <p:txBody>
          <a:bodyPr/>
          <a:lstStyle/>
          <a:p>
            <a:fld id="{AF85E9EA-D0D8-48B0-AE81-937C4971B8EC}" type="datetimeFigureOut">
              <a:rPr lang="en-US" smtClean="0"/>
              <a:t>4/8/2019</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DD59FB0C-3E9D-42CA-B60E-D9EAD83939D1}" type="slidenum">
              <a:rPr lang="en-US" smtClean="0"/>
              <a:t>‹#›</a:t>
            </a:fld>
            <a:endParaRPr lang="en-US"/>
          </a:p>
        </p:txBody>
      </p:sp>
    </p:spTree>
    <p:extLst>
      <p:ext uri="{BB962C8B-B14F-4D97-AF65-F5344CB8AC3E}">
        <p14:creationId xmlns:p14="http://schemas.microsoft.com/office/powerpoint/2010/main" val="230286769"/>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457200" y="274638"/>
            <a:ext cx="8229600" cy="1143000"/>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457200" y="1600200"/>
            <a:ext cx="8229600" cy="4525963"/>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457200" y="6356350"/>
            <a:ext cx="21336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AF85E9EA-D0D8-48B0-AE81-937C4971B8EC}" type="datetimeFigureOut">
              <a:rPr lang="en-US" smtClean="0"/>
              <a:t>4/8/2019</a:t>
            </a:fld>
            <a:endParaRPr lang="en-US"/>
          </a:p>
        </p:txBody>
      </p:sp>
      <p:sp>
        <p:nvSpPr>
          <p:cNvPr id="5" name="Footer Placeholder 4"/>
          <p:cNvSpPr>
            <a:spLocks noGrp="1"/>
          </p:cNvSpPr>
          <p:nvPr>
            <p:ph type="ftr" sz="quarter" idx="3"/>
          </p:nvPr>
        </p:nvSpPr>
        <p:spPr>
          <a:xfrm>
            <a:off x="3124200" y="6356350"/>
            <a:ext cx="28956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553200" y="6356350"/>
            <a:ext cx="21336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DD59FB0C-3E9D-42CA-B60E-D9EAD83939D1}" type="slidenum">
              <a:rPr lang="en-US" smtClean="0"/>
              <a:t>‹#›</a:t>
            </a:fld>
            <a:endParaRPr lang="en-US"/>
          </a:p>
        </p:txBody>
      </p:sp>
    </p:spTree>
    <p:extLst>
      <p:ext uri="{BB962C8B-B14F-4D97-AF65-F5344CB8AC3E}">
        <p14:creationId xmlns:p14="http://schemas.microsoft.com/office/powerpoint/2010/main" val="3216920666"/>
      </p:ext>
    </p:extLst>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 id="2147483656" r:id="rId8"/>
    <p:sldLayoutId id="2147483657" r:id="rId9"/>
    <p:sldLayoutId id="2147483658" r:id="rId10"/>
    <p:sldLayoutId id="2147483659" r:id="rId11"/>
  </p:sldLayoutIdLst>
  <p:txStyles>
    <p:titleStyle>
      <a:lvl1pPr algn="ctr" defTabSz="914400" rtl="0" eaLnBrk="1" latinLnBrk="0" hangingPunct="1">
        <a:spcBef>
          <a:spcPct val="0"/>
        </a:spcBef>
        <a:buNone/>
        <a:defRPr sz="4400" kern="1200">
          <a:solidFill>
            <a:schemeClr val="tx1"/>
          </a:solidFill>
          <a:latin typeface="+mj-lt"/>
          <a:ea typeface="+mj-ea"/>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3200" kern="1200">
          <a:solidFill>
            <a:schemeClr val="tx1"/>
          </a:solidFill>
          <a:latin typeface="+mn-lt"/>
          <a:ea typeface="+mn-ea"/>
          <a:cs typeface="+mn-cs"/>
        </a:defRPr>
      </a:lvl1pPr>
      <a:lvl2pPr marL="742950" indent="-285750" algn="l" defTabSz="914400" rtl="0" eaLnBrk="1" latinLnBrk="0" hangingPunct="1">
        <a:spcBef>
          <a:spcPct val="20000"/>
        </a:spcBef>
        <a:buFont typeface="Arial" panose="020B0604020202020204" pitchFamily="34" charset="0"/>
        <a:buChar char="–"/>
        <a:defRPr sz="2800" kern="1200">
          <a:solidFill>
            <a:schemeClr val="tx1"/>
          </a:solidFill>
          <a:latin typeface="+mn-lt"/>
          <a:ea typeface="+mn-ea"/>
          <a:cs typeface="+mn-cs"/>
        </a:defRPr>
      </a:lvl2pPr>
      <a:lvl3pPr marL="1143000" indent="-228600" algn="l" defTabSz="914400" rtl="0" eaLnBrk="1" latinLnBrk="0" hangingPunct="1">
        <a:spcBef>
          <a:spcPct val="20000"/>
        </a:spcBef>
        <a:buFont typeface="Arial" panose="020B0604020202020204" pitchFamily="34" charset="0"/>
        <a:buChar char="•"/>
        <a:defRPr sz="2400" kern="1200">
          <a:solidFill>
            <a:schemeClr val="tx1"/>
          </a:solidFill>
          <a:latin typeface="+mn-lt"/>
          <a:ea typeface="+mn-ea"/>
          <a:cs typeface="+mn-cs"/>
        </a:defRPr>
      </a:lvl3pPr>
      <a:lvl4pPr marL="1600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4pPr>
      <a:lvl5pPr marL="20574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1.pn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10.png"/><Relationship Id="rId1" Type="http://schemas.openxmlformats.org/officeDocument/2006/relationships/slideLayout" Target="../slideLayouts/slideLayout2.xml"/></Relationships>
</file>

<file path=ppt/slides/_rels/slide11.xml.rels><?xml version="1.0" encoding="UTF-8" standalone="yes"?>
<Relationships xmlns="http://schemas.openxmlformats.org/package/2006/relationships"><Relationship Id="rId2" Type="http://schemas.openxmlformats.org/officeDocument/2006/relationships/image" Target="../media/image11.jpeg"/><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5.xml.rels><?xml version="1.0" encoding="UTF-8" standalone="yes"?>
<Relationships xmlns="http://schemas.openxmlformats.org/package/2006/relationships"><Relationship Id="rId3" Type="http://schemas.openxmlformats.org/officeDocument/2006/relationships/image" Target="../media/image3.png"/><Relationship Id="rId2" Type="http://schemas.openxmlformats.org/officeDocument/2006/relationships/image" Target="../media/image2.png"/><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Layout" Target="../slideLayouts/slideLayout2.xml"/><Relationship Id="rId4" Type="http://schemas.openxmlformats.org/officeDocument/2006/relationships/image" Target="../media/image6.png"/></Relationships>
</file>

<file path=ppt/slides/_rels/slide7.xml.rels><?xml version="1.0" encoding="UTF-8" standalone="yes"?>
<Relationships xmlns="http://schemas.openxmlformats.org/package/2006/relationships"><Relationship Id="rId2" Type="http://schemas.openxmlformats.org/officeDocument/2006/relationships/image" Target="../media/image7.png"/><Relationship Id="rId1" Type="http://schemas.openxmlformats.org/officeDocument/2006/relationships/slideLayout" Target="../slideLayouts/slideLayout2.xml"/></Relationships>
</file>

<file path=ppt/slides/_rels/slide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9.xml.rels><?xml version="1.0" encoding="UTF-8" standalone="yes"?>
<Relationships xmlns="http://schemas.openxmlformats.org/package/2006/relationships"><Relationship Id="rId3" Type="http://schemas.openxmlformats.org/officeDocument/2006/relationships/image" Target="../media/image9.png"/><Relationship Id="rId2" Type="http://schemas.openxmlformats.org/officeDocument/2006/relationships/image" Target="../media/image8.png"/><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ctrTitle"/>
          </p:nvPr>
        </p:nvSpPr>
        <p:spPr>
          <a:xfrm>
            <a:off x="228600" y="152401"/>
            <a:ext cx="8763000" cy="2438399"/>
          </a:xfrm>
          <a:solidFill>
            <a:schemeClr val="accent1">
              <a:lumMod val="75000"/>
            </a:schemeClr>
          </a:solidFill>
          <a:ln>
            <a:solidFill>
              <a:schemeClr val="accent1"/>
            </a:solidFill>
          </a:ln>
        </p:spPr>
        <p:txBody>
          <a:bodyPr/>
          <a:lstStyle/>
          <a:p>
            <a:r>
              <a:rPr lang="en-US" dirty="0" smtClean="0">
                <a:solidFill>
                  <a:schemeClr val="bg1"/>
                </a:solidFill>
              </a:rPr>
              <a:t>AADD Strategic Plan Updates</a:t>
            </a:r>
            <a:endParaRPr lang="en-US" dirty="0">
              <a:solidFill>
                <a:schemeClr val="bg1"/>
              </a:solidFill>
            </a:endParaRPr>
          </a:p>
        </p:txBody>
      </p:sp>
      <p:sp>
        <p:nvSpPr>
          <p:cNvPr id="3" name="Subtitle 2"/>
          <p:cNvSpPr>
            <a:spLocks noGrp="1"/>
          </p:cNvSpPr>
          <p:nvPr>
            <p:ph type="subTitle" idx="1"/>
          </p:nvPr>
        </p:nvSpPr>
        <p:spPr/>
        <p:txBody>
          <a:bodyPr/>
          <a:lstStyle/>
          <a:p>
            <a:endParaRPr lang="en-US" dirty="0"/>
          </a:p>
        </p:txBody>
      </p:sp>
      <p:pic>
        <p:nvPicPr>
          <p:cNvPr id="1026"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228600" y="2728365"/>
            <a:ext cx="8763000" cy="401955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210493562"/>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Now it’s with the Senate…</a:t>
            </a:r>
            <a:endParaRPr lang="en-US" dirty="0"/>
          </a:p>
        </p:txBody>
      </p:sp>
      <p:sp>
        <p:nvSpPr>
          <p:cNvPr id="3" name="Content Placeholder 2"/>
          <p:cNvSpPr>
            <a:spLocks noGrp="1"/>
          </p:cNvSpPr>
          <p:nvPr>
            <p:ph idx="1"/>
          </p:nvPr>
        </p:nvSpPr>
        <p:spPr>
          <a:xfrm>
            <a:off x="457200" y="1219201"/>
            <a:ext cx="8305800" cy="3657600"/>
          </a:xfrm>
        </p:spPr>
        <p:txBody>
          <a:bodyPr>
            <a:normAutofit lnSpcReduction="10000"/>
          </a:bodyPr>
          <a:lstStyle/>
          <a:p>
            <a:r>
              <a:rPr lang="en-US" dirty="0" smtClean="0"/>
              <a:t>Advocate for SDS Medicaid services to be added to the “hold harmless” list as vulnerable Alaskans, with separat</a:t>
            </a:r>
            <a:r>
              <a:rPr lang="en-US" dirty="0" smtClean="0"/>
              <a:t>e appropriation</a:t>
            </a:r>
            <a:endParaRPr lang="en-US" dirty="0" smtClean="0"/>
          </a:p>
          <a:p>
            <a:r>
              <a:rPr lang="en-US" dirty="0" smtClean="0"/>
              <a:t>Refute the “extra $50M” claim from OMB that a separate appropriation would require</a:t>
            </a:r>
          </a:p>
          <a:p>
            <a:r>
              <a:rPr lang="en-US" dirty="0" smtClean="0"/>
              <a:t>Educate on why Federal block grants do not advance Medicaid reform efforts in progress</a:t>
            </a:r>
            <a:endParaRPr lang="en-US" dirty="0"/>
          </a:p>
        </p:txBody>
      </p:sp>
      <p:pic>
        <p:nvPicPr>
          <p:cNvPr id="2050"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1219200" y="4648200"/>
            <a:ext cx="6524625" cy="2009775"/>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875421249"/>
      </p:ext>
    </p:extLst>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Thank you!</a:t>
            </a:r>
            <a:endParaRPr lang="en-US" dirty="0"/>
          </a:p>
        </p:txBody>
      </p:sp>
      <p:sp>
        <p:nvSpPr>
          <p:cNvPr id="3" name="Content Placeholder 2"/>
          <p:cNvSpPr>
            <a:spLocks noGrp="1"/>
          </p:cNvSpPr>
          <p:nvPr>
            <p:ph idx="1"/>
          </p:nvPr>
        </p:nvSpPr>
        <p:spPr/>
        <p:txBody>
          <a:bodyPr/>
          <a:lstStyle/>
          <a:p>
            <a:r>
              <a:rPr lang="en-US" dirty="0" smtClean="0"/>
              <a:t>We appreciate your active membership, and participation in the activities of the Association.</a:t>
            </a:r>
          </a:p>
          <a:p>
            <a:r>
              <a:rPr lang="en-US" dirty="0" smtClean="0"/>
              <a:t>We are here to support you!!</a:t>
            </a:r>
          </a:p>
          <a:p>
            <a:r>
              <a:rPr lang="en-US" dirty="0" smtClean="0"/>
              <a:t>Remember our website</a:t>
            </a:r>
          </a:p>
          <a:p>
            <a:pPr marL="0" indent="0">
              <a:buNone/>
            </a:pPr>
            <a:r>
              <a:rPr lang="en-US" dirty="0"/>
              <a:t> </a:t>
            </a:r>
            <a:r>
              <a:rPr lang="en-US" dirty="0" smtClean="0"/>
              <a:t>   www.alaskaaadd.org</a:t>
            </a:r>
          </a:p>
        </p:txBody>
      </p:sp>
      <p:pic>
        <p:nvPicPr>
          <p:cNvPr id="3075" name="Picture 3" descr="H:\AADD items\AADD Exec\AADD-Logo\AADD-Color\AADD-Color.jpg"/>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867400" y="3048000"/>
            <a:ext cx="2908412" cy="2908412"/>
          </a:xfrm>
          <a:prstGeom prst="rect">
            <a:avLst/>
          </a:prstGeom>
          <a:noFill/>
          <a:extLst>
            <a:ext uri="{909E8E84-426E-40DD-AFC4-6F175D3DCCD1}">
              <a14:hiddenFill xmlns:a14="http://schemas.microsoft.com/office/drawing/2010/main">
                <a:solidFill>
                  <a:srgbClr val="FFFFFF"/>
                </a:solidFill>
              </a14:hiddenFill>
            </a:ext>
          </a:extLst>
        </p:spPr>
      </p:pic>
    </p:spTree>
    <p:extLst>
      <p:ext uri="{BB962C8B-B14F-4D97-AF65-F5344CB8AC3E}">
        <p14:creationId xmlns:p14="http://schemas.microsoft.com/office/powerpoint/2010/main" val="2402523163"/>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2016-2018 Strategic Plan Review</a:t>
            </a:r>
            <a:endParaRPr lang="en-US" dirty="0"/>
          </a:p>
        </p:txBody>
      </p:sp>
      <p:graphicFrame>
        <p:nvGraphicFramePr>
          <p:cNvPr id="9" name="Table 8"/>
          <p:cNvGraphicFramePr>
            <a:graphicFrameLocks noGrp="1"/>
          </p:cNvGraphicFramePr>
          <p:nvPr>
            <p:extLst>
              <p:ext uri="{D42A27DB-BD31-4B8C-83A1-F6EECF244321}">
                <p14:modId xmlns:p14="http://schemas.microsoft.com/office/powerpoint/2010/main" val="2126771752"/>
              </p:ext>
            </p:extLst>
          </p:nvPr>
        </p:nvGraphicFramePr>
        <p:xfrm>
          <a:off x="457200" y="1295401"/>
          <a:ext cx="8229600" cy="5338890"/>
        </p:xfrm>
        <a:graphic>
          <a:graphicData uri="http://schemas.openxmlformats.org/drawingml/2006/table">
            <a:tbl>
              <a:tblPr>
                <a:tableStyleId>{5C22544A-7EE6-4342-B048-85BDC9FD1C3A}</a:tableStyleId>
              </a:tblPr>
              <a:tblGrid>
                <a:gridCol w="8229600"/>
              </a:tblGrid>
              <a:tr h="5334000">
                <a:tc>
                  <a:txBody>
                    <a:bodyPr/>
                    <a:lstStyle/>
                    <a:p>
                      <a:pPr marL="0" marR="0" algn="l">
                        <a:lnSpc>
                          <a:spcPct val="101000"/>
                        </a:lnSpc>
                        <a:spcBef>
                          <a:spcPts val="0"/>
                        </a:spcBef>
                        <a:spcAft>
                          <a:spcPts val="185"/>
                        </a:spcAft>
                      </a:pPr>
                      <a:r>
                        <a:rPr lang="en-US" sz="1600" dirty="0">
                          <a:solidFill>
                            <a:schemeClr val="tx1"/>
                          </a:solidFill>
                          <a:effectLst/>
                        </a:rPr>
                        <a:t>Goal #1: Develop a comprehensive advocacy and communication strategy to maintain sustainability of our system </a:t>
                      </a:r>
                    </a:p>
                    <a:p>
                      <a:pPr marL="342900" marR="0" lvl="0" indent="-342900" algn="l" fontAlgn="base">
                        <a:lnSpc>
                          <a:spcPct val="106000"/>
                        </a:lnSpc>
                        <a:spcBef>
                          <a:spcPts val="0"/>
                        </a:spcBef>
                        <a:spcAft>
                          <a:spcPts val="95"/>
                        </a:spcAft>
                        <a:buClr>
                          <a:srgbClr val="000000"/>
                        </a:buClr>
                        <a:buSzPts val="1400"/>
                        <a:buFont typeface="+mj-lt"/>
                        <a:buAutoNum type="alphaLcPeriod"/>
                      </a:pPr>
                      <a:r>
                        <a:rPr lang="en-US" sz="1600" u="none" strike="noStrike" dirty="0">
                          <a:solidFill>
                            <a:schemeClr val="tx1"/>
                          </a:solidFill>
                          <a:effectLst/>
                          <a:uFill>
                            <a:solidFill>
                              <a:srgbClr val="000000"/>
                            </a:solidFill>
                          </a:uFill>
                        </a:rPr>
                        <a:t>Increase legislative presence with the intent of providing education and information regarding the business of providing services, and assist with its dissemination to recipients and families.</a:t>
                      </a:r>
                    </a:p>
                    <a:p>
                      <a:pPr marL="342900" marR="0" lvl="0" indent="-342900" algn="l" fontAlgn="base">
                        <a:lnSpc>
                          <a:spcPct val="105000"/>
                        </a:lnSpc>
                        <a:spcBef>
                          <a:spcPts val="0"/>
                        </a:spcBef>
                        <a:spcAft>
                          <a:spcPts val="195"/>
                        </a:spcAft>
                        <a:buClr>
                          <a:srgbClr val="000000"/>
                        </a:buClr>
                        <a:buSzPts val="1400"/>
                        <a:buFont typeface="+mj-lt"/>
                        <a:buAutoNum type="alphaLcPeriod"/>
                      </a:pPr>
                      <a:r>
                        <a:rPr lang="en-US" sz="1600" u="none" strike="noStrike" dirty="0">
                          <a:solidFill>
                            <a:schemeClr val="tx1"/>
                          </a:solidFill>
                          <a:effectLst/>
                          <a:uFill>
                            <a:solidFill>
                              <a:srgbClr val="000000"/>
                            </a:solidFill>
                          </a:uFill>
                        </a:rPr>
                        <a:t>Coordinate advocacy efforts with the Key Coalition, the Governor’s Council and the Community Care Coalition. </a:t>
                      </a:r>
                    </a:p>
                    <a:p>
                      <a:pPr marL="342900" marR="0" lvl="0" indent="-342900" algn="l" fontAlgn="base">
                        <a:lnSpc>
                          <a:spcPct val="107000"/>
                        </a:lnSpc>
                        <a:spcBef>
                          <a:spcPts val="0"/>
                        </a:spcBef>
                        <a:spcAft>
                          <a:spcPts val="1075"/>
                        </a:spcAft>
                        <a:buClr>
                          <a:srgbClr val="000000"/>
                        </a:buClr>
                        <a:buSzPts val="1400"/>
                        <a:buFont typeface="+mj-lt"/>
                        <a:buAutoNum type="alphaLcPeriod"/>
                      </a:pPr>
                      <a:r>
                        <a:rPr lang="en-US" sz="1600" u="none" strike="noStrike" dirty="0">
                          <a:solidFill>
                            <a:schemeClr val="tx1"/>
                          </a:solidFill>
                          <a:effectLst/>
                          <a:uFill>
                            <a:solidFill>
                              <a:srgbClr val="000000"/>
                            </a:solidFill>
                          </a:uFill>
                        </a:rPr>
                        <a:t>Expand the voice of Alaskan providers to national level. </a:t>
                      </a:r>
                    </a:p>
                    <a:p>
                      <a:pPr marL="0" marR="0" algn="l">
                        <a:lnSpc>
                          <a:spcPct val="107000"/>
                        </a:lnSpc>
                        <a:spcBef>
                          <a:spcPts val="0"/>
                        </a:spcBef>
                        <a:spcAft>
                          <a:spcPts val="90"/>
                        </a:spcAft>
                      </a:pPr>
                      <a:r>
                        <a:rPr lang="en-US" sz="1600" dirty="0">
                          <a:solidFill>
                            <a:schemeClr val="tx1"/>
                          </a:solidFill>
                          <a:effectLst/>
                        </a:rPr>
                        <a:t>Goal #2: Expand workforce capacity within the developmental disability system </a:t>
                      </a:r>
                    </a:p>
                    <a:p>
                      <a:pPr marL="342900" marR="0" lvl="0" indent="-342900" algn="l" fontAlgn="base">
                        <a:lnSpc>
                          <a:spcPct val="105000"/>
                        </a:lnSpc>
                        <a:spcBef>
                          <a:spcPts val="0"/>
                        </a:spcBef>
                        <a:spcAft>
                          <a:spcPts val="160"/>
                        </a:spcAft>
                        <a:buClr>
                          <a:srgbClr val="000000"/>
                        </a:buClr>
                        <a:buSzPts val="1400"/>
                        <a:buFont typeface="+mj-lt"/>
                        <a:buAutoNum type="alphaLcPeriod"/>
                      </a:pPr>
                      <a:r>
                        <a:rPr lang="en-US" sz="1600" u="none" strike="noStrike" dirty="0">
                          <a:solidFill>
                            <a:schemeClr val="tx1"/>
                          </a:solidFill>
                          <a:effectLst/>
                          <a:uFill>
                            <a:solidFill>
                              <a:srgbClr val="000000"/>
                            </a:solidFill>
                          </a:uFill>
                        </a:rPr>
                        <a:t>Support the development of emerging leaders and programs through peer mentoring, job shadowing and professional development events. </a:t>
                      </a:r>
                    </a:p>
                    <a:p>
                      <a:pPr marL="342900" marR="0" lvl="0" indent="-342900" algn="l" fontAlgn="base">
                        <a:lnSpc>
                          <a:spcPct val="107000"/>
                        </a:lnSpc>
                        <a:spcBef>
                          <a:spcPts val="0"/>
                        </a:spcBef>
                        <a:spcAft>
                          <a:spcPts val="85"/>
                        </a:spcAft>
                        <a:buClr>
                          <a:srgbClr val="000000"/>
                        </a:buClr>
                        <a:buSzPts val="1400"/>
                        <a:buFont typeface="+mj-lt"/>
                        <a:buAutoNum type="alphaLcPeriod"/>
                      </a:pPr>
                      <a:r>
                        <a:rPr lang="en-US" sz="1600" u="none" strike="noStrike" dirty="0">
                          <a:solidFill>
                            <a:schemeClr val="tx1"/>
                          </a:solidFill>
                          <a:effectLst/>
                          <a:uFill>
                            <a:solidFill>
                              <a:srgbClr val="000000"/>
                            </a:solidFill>
                          </a:uFill>
                        </a:rPr>
                        <a:t>Identify shared/collaborative training opportunities, regionally and statewide. </a:t>
                      </a:r>
                    </a:p>
                    <a:p>
                      <a:pPr marL="342900" marR="0" lvl="0" indent="-342900" algn="l" fontAlgn="base">
                        <a:lnSpc>
                          <a:spcPct val="107000"/>
                        </a:lnSpc>
                        <a:spcBef>
                          <a:spcPts val="0"/>
                        </a:spcBef>
                        <a:spcAft>
                          <a:spcPts val="1110"/>
                        </a:spcAft>
                        <a:buClr>
                          <a:srgbClr val="000000"/>
                        </a:buClr>
                        <a:buSzPts val="1400"/>
                        <a:buFont typeface="+mj-lt"/>
                        <a:buAutoNum type="alphaLcPeriod"/>
                      </a:pPr>
                      <a:r>
                        <a:rPr lang="en-US" sz="1600" u="none" strike="noStrike" dirty="0">
                          <a:solidFill>
                            <a:schemeClr val="tx1"/>
                          </a:solidFill>
                          <a:effectLst/>
                          <a:uFill>
                            <a:solidFill>
                              <a:srgbClr val="000000"/>
                            </a:solidFill>
                          </a:uFill>
                        </a:rPr>
                        <a:t>Develop meaningful workforce support for rural and remote community providers. </a:t>
                      </a:r>
                    </a:p>
                    <a:p>
                      <a:pPr marL="0" marR="0" algn="l">
                        <a:lnSpc>
                          <a:spcPct val="107000"/>
                        </a:lnSpc>
                        <a:spcBef>
                          <a:spcPts val="0"/>
                        </a:spcBef>
                        <a:spcAft>
                          <a:spcPts val="85"/>
                        </a:spcAft>
                      </a:pPr>
                      <a:r>
                        <a:rPr lang="en-US" sz="1600" dirty="0">
                          <a:solidFill>
                            <a:schemeClr val="tx1"/>
                          </a:solidFill>
                          <a:effectLst/>
                        </a:rPr>
                        <a:t>Goal #3: Increase AADD’s sustainability </a:t>
                      </a:r>
                    </a:p>
                    <a:p>
                      <a:pPr marL="342900" marR="0" lvl="0" indent="-342900" algn="l" fontAlgn="base">
                        <a:lnSpc>
                          <a:spcPct val="105000"/>
                        </a:lnSpc>
                        <a:spcBef>
                          <a:spcPts val="0"/>
                        </a:spcBef>
                        <a:spcAft>
                          <a:spcPts val="120"/>
                        </a:spcAft>
                        <a:buClr>
                          <a:srgbClr val="000000"/>
                        </a:buClr>
                        <a:buSzPts val="1400"/>
                        <a:buFont typeface="+mj-lt"/>
                        <a:buAutoNum type="alphaLcPeriod"/>
                      </a:pPr>
                      <a:r>
                        <a:rPr lang="en-US" sz="1600" u="none" strike="noStrike" dirty="0">
                          <a:solidFill>
                            <a:schemeClr val="tx1"/>
                          </a:solidFill>
                          <a:effectLst/>
                          <a:uFill>
                            <a:solidFill>
                              <a:srgbClr val="000000"/>
                            </a:solidFill>
                          </a:uFill>
                        </a:rPr>
                        <a:t>Strengthen board of directors through strategic recruitment and development activities. </a:t>
                      </a:r>
                    </a:p>
                    <a:p>
                      <a:pPr marL="342900" marR="0" lvl="0" indent="-342900" algn="l" fontAlgn="base">
                        <a:lnSpc>
                          <a:spcPct val="104000"/>
                        </a:lnSpc>
                        <a:spcBef>
                          <a:spcPts val="0"/>
                        </a:spcBef>
                        <a:spcAft>
                          <a:spcPts val="170"/>
                        </a:spcAft>
                        <a:buClr>
                          <a:srgbClr val="000000"/>
                        </a:buClr>
                        <a:buSzPts val="1400"/>
                        <a:buFont typeface="+mj-lt"/>
                        <a:buAutoNum type="alphaLcPeriod"/>
                      </a:pPr>
                      <a:r>
                        <a:rPr lang="en-US" sz="1600" u="none" strike="noStrike" dirty="0">
                          <a:solidFill>
                            <a:schemeClr val="tx1"/>
                          </a:solidFill>
                          <a:effectLst/>
                          <a:uFill>
                            <a:solidFill>
                              <a:srgbClr val="000000"/>
                            </a:solidFill>
                          </a:uFill>
                        </a:rPr>
                        <a:t>Increase membership including outreach to rural/remote Native communities and care coordination agencies. </a:t>
                      </a:r>
                    </a:p>
                    <a:p>
                      <a:pPr marL="342900" marR="0" lvl="0" indent="-342900" algn="l" fontAlgn="base">
                        <a:lnSpc>
                          <a:spcPct val="107000"/>
                        </a:lnSpc>
                        <a:spcBef>
                          <a:spcPts val="0"/>
                        </a:spcBef>
                        <a:spcAft>
                          <a:spcPts val="80"/>
                        </a:spcAft>
                        <a:buClr>
                          <a:srgbClr val="000000"/>
                        </a:buClr>
                        <a:buSzPts val="1400"/>
                        <a:buFont typeface="+mj-lt"/>
                        <a:buAutoNum type="alphaLcPeriod"/>
                      </a:pPr>
                      <a:r>
                        <a:rPr lang="en-US" sz="1600" u="none" strike="noStrike" dirty="0">
                          <a:solidFill>
                            <a:schemeClr val="tx1"/>
                          </a:solidFill>
                          <a:effectLst/>
                          <a:uFill>
                            <a:solidFill>
                              <a:srgbClr val="000000"/>
                            </a:solidFill>
                          </a:uFill>
                        </a:rPr>
                        <a:t>Research other association models. </a:t>
                      </a:r>
                      <a:endParaRPr lang="en-US" sz="1600" u="none" strike="noStrike" dirty="0" smtClean="0">
                        <a:solidFill>
                          <a:schemeClr val="tx1"/>
                        </a:solidFill>
                        <a:effectLst/>
                        <a:uFill>
                          <a:solidFill>
                            <a:srgbClr val="000000"/>
                          </a:solidFill>
                        </a:uFill>
                      </a:endParaRPr>
                    </a:p>
                    <a:p>
                      <a:pPr marL="342900" marR="0" lvl="0" indent="-342900" algn="l" fontAlgn="base">
                        <a:lnSpc>
                          <a:spcPct val="107000"/>
                        </a:lnSpc>
                        <a:spcBef>
                          <a:spcPts val="0"/>
                        </a:spcBef>
                        <a:spcAft>
                          <a:spcPts val="80"/>
                        </a:spcAft>
                        <a:buClr>
                          <a:srgbClr val="000000"/>
                        </a:buClr>
                        <a:buSzPts val="1400"/>
                        <a:buFont typeface="+mj-lt"/>
                        <a:buAutoNum type="alphaLcPeriod"/>
                      </a:pPr>
                      <a:r>
                        <a:rPr lang="en-US" sz="1600" u="none" strike="noStrike" dirty="0" smtClean="0">
                          <a:solidFill>
                            <a:schemeClr val="tx1"/>
                          </a:solidFill>
                          <a:effectLst/>
                          <a:uFill>
                            <a:solidFill>
                              <a:srgbClr val="000000"/>
                            </a:solidFill>
                          </a:uFill>
                          <a:latin typeface="Calibri"/>
                          <a:ea typeface="Calibri"/>
                          <a:cs typeface="Calibri"/>
                        </a:rPr>
                        <a:t>Explore</a:t>
                      </a:r>
                      <a:r>
                        <a:rPr lang="en-US" sz="1600" u="none" strike="noStrike" baseline="0" dirty="0" smtClean="0">
                          <a:solidFill>
                            <a:schemeClr val="tx1"/>
                          </a:solidFill>
                          <a:effectLst/>
                          <a:uFill>
                            <a:solidFill>
                              <a:srgbClr val="000000"/>
                            </a:solidFill>
                          </a:uFill>
                          <a:latin typeface="Calibri"/>
                          <a:ea typeface="Calibri"/>
                          <a:cs typeface="Calibri"/>
                        </a:rPr>
                        <a:t> revenue-generating opportunities such as publications or services.</a:t>
                      </a:r>
                      <a:endParaRPr lang="en-US" sz="1600" u="none" strike="noStrike" dirty="0">
                        <a:solidFill>
                          <a:schemeClr val="tx1"/>
                        </a:solidFill>
                        <a:effectLst/>
                        <a:uFill>
                          <a:solidFill>
                            <a:srgbClr val="000000"/>
                          </a:solidFill>
                        </a:uFill>
                        <a:latin typeface="Calibri"/>
                        <a:ea typeface="Calibri"/>
                        <a:cs typeface="Calibri"/>
                      </a:endParaRPr>
                    </a:p>
                  </a:txBody>
                  <a:tcPr marL="114300" marR="114300" marT="0" marB="0">
                    <a:solidFill>
                      <a:schemeClr val="tx2">
                        <a:lumMod val="20000"/>
                        <a:lumOff val="80000"/>
                      </a:schemeClr>
                    </a:solidFill>
                  </a:tcPr>
                </a:tc>
              </a:tr>
            </a:tbl>
          </a:graphicData>
        </a:graphic>
      </p:graphicFrame>
    </p:spTree>
    <p:extLst>
      <p:ext uri="{BB962C8B-B14F-4D97-AF65-F5344CB8AC3E}">
        <p14:creationId xmlns:p14="http://schemas.microsoft.com/office/powerpoint/2010/main" val="80828208"/>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2019-2021 Strategic Plan Goals</a:t>
            </a:r>
            <a:endParaRPr lang="en-US" dirty="0"/>
          </a:p>
        </p:txBody>
      </p:sp>
      <p:sp>
        <p:nvSpPr>
          <p:cNvPr id="3" name="TextBox 2"/>
          <p:cNvSpPr txBox="1"/>
          <p:nvPr/>
        </p:nvSpPr>
        <p:spPr>
          <a:xfrm>
            <a:off x="228600" y="1752600"/>
            <a:ext cx="8305800" cy="646331"/>
          </a:xfrm>
          <a:prstGeom prst="rect">
            <a:avLst/>
          </a:prstGeom>
          <a:noFill/>
        </p:spPr>
        <p:txBody>
          <a:bodyPr wrap="square" rtlCol="0">
            <a:spAutoFit/>
          </a:bodyPr>
          <a:lstStyle/>
          <a:p>
            <a:endParaRPr lang="en-US" dirty="0" smtClean="0"/>
          </a:p>
          <a:p>
            <a:pPr marL="285750" indent="-285750">
              <a:buFont typeface="Arial" charset="0"/>
              <a:buChar char="•"/>
            </a:pPr>
            <a:endParaRPr lang="en-US" dirty="0"/>
          </a:p>
        </p:txBody>
      </p:sp>
      <p:graphicFrame>
        <p:nvGraphicFramePr>
          <p:cNvPr id="8" name="Table 7"/>
          <p:cNvGraphicFramePr>
            <a:graphicFrameLocks noGrp="1"/>
          </p:cNvGraphicFramePr>
          <p:nvPr>
            <p:extLst>
              <p:ext uri="{D42A27DB-BD31-4B8C-83A1-F6EECF244321}">
                <p14:modId xmlns:p14="http://schemas.microsoft.com/office/powerpoint/2010/main" val="2604498853"/>
              </p:ext>
            </p:extLst>
          </p:nvPr>
        </p:nvGraphicFramePr>
        <p:xfrm>
          <a:off x="457200" y="1295400"/>
          <a:ext cx="8458200" cy="4946206"/>
        </p:xfrm>
        <a:graphic>
          <a:graphicData uri="http://schemas.openxmlformats.org/drawingml/2006/table">
            <a:tbl>
              <a:tblPr>
                <a:tableStyleId>{5C22544A-7EE6-4342-B048-85BDC9FD1C3A}</a:tableStyleId>
              </a:tblPr>
              <a:tblGrid>
                <a:gridCol w="8458200"/>
              </a:tblGrid>
              <a:tr h="4946206">
                <a:tc>
                  <a:txBody>
                    <a:bodyPr/>
                    <a:lstStyle/>
                    <a:p>
                      <a:pPr marL="0" marR="0" algn="l">
                        <a:lnSpc>
                          <a:spcPct val="101000"/>
                        </a:lnSpc>
                        <a:spcBef>
                          <a:spcPts val="0"/>
                        </a:spcBef>
                        <a:spcAft>
                          <a:spcPts val="185"/>
                        </a:spcAft>
                      </a:pPr>
                      <a:r>
                        <a:rPr lang="en-US" sz="1400" dirty="0">
                          <a:effectLst/>
                        </a:rPr>
                        <a:t>Goal #1: Develop an implementation strategy for the Shared Vision which strengthens the sustainability of our system </a:t>
                      </a:r>
                      <a:endParaRPr lang="en-US" sz="1100" dirty="0">
                        <a:effectLst/>
                      </a:endParaRPr>
                    </a:p>
                    <a:p>
                      <a:pPr marL="342900" marR="0" lvl="0" indent="-342900" algn="l" fontAlgn="base">
                        <a:lnSpc>
                          <a:spcPct val="106000"/>
                        </a:lnSpc>
                        <a:spcBef>
                          <a:spcPts val="0"/>
                        </a:spcBef>
                        <a:spcAft>
                          <a:spcPts val="95"/>
                        </a:spcAft>
                        <a:buClr>
                          <a:srgbClr val="000000"/>
                        </a:buClr>
                        <a:buSzPts val="1400"/>
                        <a:buFont typeface="+mj-lt"/>
                        <a:buAutoNum type="alphaLcPeriod"/>
                      </a:pPr>
                      <a:r>
                        <a:rPr lang="en-US" sz="1200" u="none" strike="noStrike" dirty="0">
                          <a:effectLst/>
                          <a:uFill>
                            <a:solidFill>
                              <a:srgbClr val="000000"/>
                            </a:solidFill>
                          </a:uFill>
                        </a:rPr>
                        <a:t>Increase advocacy, education and information regarding the business of providing services, and the promotion of the Shared Vision through simplicity, flexibility and contributing to meaningful lives for recipients and families.</a:t>
                      </a:r>
                      <a:endParaRPr lang="en-US" sz="1100" u="none" strike="noStrike" dirty="0">
                        <a:effectLst/>
                        <a:uFill>
                          <a:solidFill>
                            <a:srgbClr val="000000"/>
                          </a:solidFill>
                        </a:uFill>
                      </a:endParaRPr>
                    </a:p>
                    <a:p>
                      <a:pPr marL="342900" marR="0" lvl="0" indent="-342900" algn="l" fontAlgn="base">
                        <a:lnSpc>
                          <a:spcPct val="105000"/>
                        </a:lnSpc>
                        <a:spcBef>
                          <a:spcPts val="0"/>
                        </a:spcBef>
                        <a:spcAft>
                          <a:spcPts val="195"/>
                        </a:spcAft>
                        <a:buClr>
                          <a:srgbClr val="000000"/>
                        </a:buClr>
                        <a:buSzPts val="1400"/>
                        <a:buFont typeface="+mj-lt"/>
                        <a:buAutoNum type="alphaLcPeriod"/>
                      </a:pPr>
                      <a:r>
                        <a:rPr lang="en-US" sz="1200" u="none" strike="noStrike" dirty="0">
                          <a:effectLst/>
                          <a:uFill>
                            <a:solidFill>
                              <a:srgbClr val="000000"/>
                            </a:solidFill>
                          </a:uFill>
                        </a:rPr>
                        <a:t>Expand advocacy efforts with other Shared Vision stakeholders including the  Alaska Mental Health Trust Authority, the Governor’s Council on Disabilities and Special Education, Individual and Family Advocacy groups, and related Trade Associations. </a:t>
                      </a:r>
                      <a:endParaRPr lang="en-US" sz="1100" u="none" strike="noStrike" dirty="0">
                        <a:effectLst/>
                        <a:uFill>
                          <a:solidFill>
                            <a:srgbClr val="000000"/>
                          </a:solidFill>
                        </a:uFill>
                      </a:endParaRPr>
                    </a:p>
                    <a:p>
                      <a:pPr marL="342900" marR="0" lvl="0" indent="-342900" algn="l" fontAlgn="base">
                        <a:lnSpc>
                          <a:spcPct val="107000"/>
                        </a:lnSpc>
                        <a:spcBef>
                          <a:spcPts val="0"/>
                        </a:spcBef>
                        <a:spcAft>
                          <a:spcPts val="1075"/>
                        </a:spcAft>
                        <a:buClr>
                          <a:srgbClr val="000000"/>
                        </a:buClr>
                        <a:buSzPts val="1400"/>
                        <a:buFont typeface="+mj-lt"/>
                        <a:buAutoNum type="alphaLcPeriod"/>
                      </a:pPr>
                      <a:r>
                        <a:rPr lang="en-US" sz="1200" u="none" strike="noStrike" dirty="0">
                          <a:effectLst/>
                          <a:uFill>
                            <a:solidFill>
                              <a:srgbClr val="000000"/>
                            </a:solidFill>
                          </a:uFill>
                        </a:rPr>
                        <a:t>Maintain the voice of Alaskan providers at a national level. </a:t>
                      </a:r>
                      <a:endParaRPr lang="en-US" sz="1100" u="none" strike="noStrike" dirty="0">
                        <a:effectLst/>
                        <a:uFill>
                          <a:solidFill>
                            <a:srgbClr val="000000"/>
                          </a:solidFill>
                        </a:uFill>
                      </a:endParaRPr>
                    </a:p>
                    <a:p>
                      <a:pPr marL="0" marR="0" algn="l">
                        <a:lnSpc>
                          <a:spcPct val="107000"/>
                        </a:lnSpc>
                        <a:spcBef>
                          <a:spcPts val="0"/>
                        </a:spcBef>
                        <a:spcAft>
                          <a:spcPts val="90"/>
                        </a:spcAft>
                      </a:pPr>
                      <a:r>
                        <a:rPr lang="en-US" sz="1400" dirty="0">
                          <a:effectLst/>
                        </a:rPr>
                        <a:t>Goal #2: Retain and develop a professional workforce within the developmental disability system </a:t>
                      </a:r>
                      <a:endParaRPr lang="en-US" sz="1100" dirty="0">
                        <a:effectLst/>
                      </a:endParaRPr>
                    </a:p>
                    <a:p>
                      <a:pPr marL="342900" marR="0" lvl="0" indent="-342900" algn="l" fontAlgn="base">
                        <a:lnSpc>
                          <a:spcPct val="105000"/>
                        </a:lnSpc>
                        <a:spcBef>
                          <a:spcPts val="0"/>
                        </a:spcBef>
                        <a:spcAft>
                          <a:spcPts val="160"/>
                        </a:spcAft>
                        <a:buClr>
                          <a:srgbClr val="000000"/>
                        </a:buClr>
                        <a:buSzPts val="1400"/>
                        <a:buFont typeface="+mj-lt"/>
                        <a:buAutoNum type="alphaLcPeriod"/>
                      </a:pPr>
                      <a:r>
                        <a:rPr lang="en-US" sz="1200" u="none" strike="noStrike" dirty="0">
                          <a:effectLst/>
                          <a:uFill>
                            <a:solidFill>
                              <a:srgbClr val="000000"/>
                            </a:solidFill>
                          </a:uFill>
                        </a:rPr>
                        <a:t>Support the development of supervisory and managerial competency in knowledge, skills and abilities to improve retention of Direct Service Professionals. </a:t>
                      </a:r>
                      <a:endParaRPr lang="en-US" sz="1100" u="none" strike="noStrike" dirty="0">
                        <a:effectLst/>
                        <a:uFill>
                          <a:solidFill>
                            <a:srgbClr val="000000"/>
                          </a:solidFill>
                        </a:uFill>
                      </a:endParaRPr>
                    </a:p>
                    <a:p>
                      <a:pPr marL="342900" marR="0" lvl="0" indent="-342900" algn="l" fontAlgn="base">
                        <a:lnSpc>
                          <a:spcPct val="105000"/>
                        </a:lnSpc>
                        <a:spcBef>
                          <a:spcPts val="0"/>
                        </a:spcBef>
                        <a:spcAft>
                          <a:spcPts val="160"/>
                        </a:spcAft>
                        <a:buClr>
                          <a:srgbClr val="000000"/>
                        </a:buClr>
                        <a:buSzPts val="1400"/>
                        <a:buFont typeface="+mj-lt"/>
                        <a:buAutoNum type="alphaLcPeriod"/>
                      </a:pPr>
                      <a:r>
                        <a:rPr lang="en-US" sz="1200" u="none" strike="noStrike" dirty="0">
                          <a:effectLst/>
                          <a:uFill>
                            <a:solidFill>
                              <a:srgbClr val="000000"/>
                            </a:solidFill>
                          </a:uFill>
                        </a:rPr>
                        <a:t>Promotion of integrity and quality improvement of meaningful services which support for value based reimbursement for providers and their employees, including care coordination services.</a:t>
                      </a:r>
                      <a:endParaRPr lang="en-US" sz="1100" u="none" strike="noStrike" dirty="0">
                        <a:effectLst/>
                        <a:uFill>
                          <a:solidFill>
                            <a:srgbClr val="000000"/>
                          </a:solidFill>
                        </a:uFill>
                      </a:endParaRPr>
                    </a:p>
                    <a:p>
                      <a:pPr marL="342900" marR="0" lvl="0" indent="-342900" algn="l" fontAlgn="base">
                        <a:lnSpc>
                          <a:spcPct val="105000"/>
                        </a:lnSpc>
                        <a:spcBef>
                          <a:spcPts val="0"/>
                        </a:spcBef>
                        <a:spcAft>
                          <a:spcPts val="160"/>
                        </a:spcAft>
                        <a:buClr>
                          <a:srgbClr val="000000"/>
                        </a:buClr>
                        <a:buSzPts val="1400"/>
                        <a:buFont typeface="+mj-lt"/>
                        <a:buAutoNum type="alphaLcPeriod"/>
                      </a:pPr>
                      <a:r>
                        <a:rPr lang="en-US" sz="1200" u="none" strike="noStrike" dirty="0">
                          <a:effectLst/>
                          <a:uFill>
                            <a:solidFill>
                              <a:srgbClr val="000000"/>
                            </a:solidFill>
                          </a:uFill>
                        </a:rPr>
                        <a:t>Identify workforce support strategies relevant to rural and remote community providers. </a:t>
                      </a:r>
                      <a:endParaRPr lang="en-US" sz="1100" u="none" strike="noStrike" dirty="0">
                        <a:effectLst/>
                        <a:uFill>
                          <a:solidFill>
                            <a:srgbClr val="000000"/>
                          </a:solidFill>
                        </a:uFill>
                      </a:endParaRPr>
                    </a:p>
                    <a:p>
                      <a:pPr marL="342900" marR="0" lvl="0" indent="-342900" algn="l" fontAlgn="base">
                        <a:lnSpc>
                          <a:spcPct val="107000"/>
                        </a:lnSpc>
                        <a:spcBef>
                          <a:spcPts val="0"/>
                        </a:spcBef>
                        <a:spcAft>
                          <a:spcPts val="85"/>
                        </a:spcAft>
                        <a:buClr>
                          <a:srgbClr val="000000"/>
                        </a:buClr>
                        <a:buSzPts val="1400"/>
                        <a:buFont typeface="+mj-lt"/>
                        <a:buAutoNum type="alphaLcPeriod"/>
                      </a:pPr>
                      <a:r>
                        <a:rPr lang="en-US" sz="1200" u="none" strike="noStrike" dirty="0">
                          <a:effectLst/>
                          <a:uFill>
                            <a:solidFill>
                              <a:srgbClr val="000000"/>
                            </a:solidFill>
                          </a:uFill>
                        </a:rPr>
                        <a:t>Identify shared/collaborative training opportunities, regionally and statewide. </a:t>
                      </a:r>
                      <a:endParaRPr lang="en-US" sz="1100" u="none" strike="noStrike" dirty="0">
                        <a:effectLst/>
                        <a:uFill>
                          <a:solidFill>
                            <a:srgbClr val="000000"/>
                          </a:solidFill>
                        </a:uFill>
                      </a:endParaRPr>
                    </a:p>
                    <a:p>
                      <a:pPr marL="0" marR="0" algn="l">
                        <a:lnSpc>
                          <a:spcPct val="107000"/>
                        </a:lnSpc>
                        <a:spcBef>
                          <a:spcPts val="0"/>
                        </a:spcBef>
                        <a:spcAft>
                          <a:spcPts val="85"/>
                        </a:spcAft>
                      </a:pPr>
                      <a:r>
                        <a:rPr lang="en-US" sz="1400" dirty="0">
                          <a:effectLst/>
                        </a:rPr>
                        <a:t> </a:t>
                      </a:r>
                      <a:endParaRPr lang="en-US" sz="1100" dirty="0">
                        <a:effectLst/>
                      </a:endParaRPr>
                    </a:p>
                    <a:p>
                      <a:pPr marL="0" marR="0" algn="l">
                        <a:lnSpc>
                          <a:spcPct val="107000"/>
                        </a:lnSpc>
                        <a:spcBef>
                          <a:spcPts val="0"/>
                        </a:spcBef>
                        <a:spcAft>
                          <a:spcPts val="85"/>
                        </a:spcAft>
                      </a:pPr>
                      <a:r>
                        <a:rPr lang="en-US" sz="1400" dirty="0">
                          <a:effectLst/>
                        </a:rPr>
                        <a:t>Goal #3: Enhance AADD membership for future system change   </a:t>
                      </a:r>
                      <a:endParaRPr lang="en-US" sz="1100" dirty="0">
                        <a:effectLst/>
                      </a:endParaRPr>
                    </a:p>
                    <a:p>
                      <a:pPr marL="342900" marR="0" lvl="0" indent="-342900" algn="l" fontAlgn="base">
                        <a:lnSpc>
                          <a:spcPct val="105000"/>
                        </a:lnSpc>
                        <a:spcBef>
                          <a:spcPts val="0"/>
                        </a:spcBef>
                        <a:spcAft>
                          <a:spcPts val="120"/>
                        </a:spcAft>
                        <a:buClr>
                          <a:srgbClr val="000000"/>
                        </a:buClr>
                        <a:buSzPts val="1400"/>
                        <a:buFont typeface="+mj-lt"/>
                        <a:buAutoNum type="alphaLcPeriod"/>
                      </a:pPr>
                      <a:r>
                        <a:rPr lang="en-US" sz="1200" u="none" strike="noStrike" dirty="0">
                          <a:effectLst/>
                          <a:uFill>
                            <a:solidFill>
                              <a:srgbClr val="000000"/>
                            </a:solidFill>
                          </a:uFill>
                        </a:rPr>
                        <a:t>Development of Best Practices for DD services, promoting the AADD website reference resource</a:t>
                      </a:r>
                      <a:endParaRPr lang="en-US" sz="1100" u="none" strike="noStrike" dirty="0">
                        <a:effectLst/>
                        <a:uFill>
                          <a:solidFill>
                            <a:srgbClr val="000000"/>
                          </a:solidFill>
                        </a:uFill>
                      </a:endParaRPr>
                    </a:p>
                    <a:p>
                      <a:pPr marL="342900" marR="0" lvl="0" indent="-342900" algn="l" fontAlgn="base">
                        <a:lnSpc>
                          <a:spcPct val="105000"/>
                        </a:lnSpc>
                        <a:spcBef>
                          <a:spcPts val="0"/>
                        </a:spcBef>
                        <a:spcAft>
                          <a:spcPts val="120"/>
                        </a:spcAft>
                        <a:buClr>
                          <a:srgbClr val="000000"/>
                        </a:buClr>
                        <a:buSzPts val="1400"/>
                        <a:buFont typeface="+mj-lt"/>
                        <a:buAutoNum type="alphaLcPeriod"/>
                      </a:pPr>
                      <a:r>
                        <a:rPr lang="en-US" sz="1200" u="none" strike="noStrike" dirty="0">
                          <a:effectLst/>
                          <a:uFill>
                            <a:solidFill>
                              <a:srgbClr val="000000"/>
                            </a:solidFill>
                          </a:uFill>
                        </a:rPr>
                        <a:t>Promotion of transitions from Institutional to Community Based Care through collaboration with other services</a:t>
                      </a:r>
                      <a:endParaRPr lang="en-US" sz="1100" u="none" strike="noStrike" dirty="0">
                        <a:effectLst/>
                        <a:uFill>
                          <a:solidFill>
                            <a:srgbClr val="000000"/>
                          </a:solidFill>
                        </a:uFill>
                      </a:endParaRPr>
                    </a:p>
                    <a:p>
                      <a:pPr marL="342900" marR="0" lvl="0" indent="-342900" algn="l" fontAlgn="base">
                        <a:lnSpc>
                          <a:spcPct val="105000"/>
                        </a:lnSpc>
                        <a:spcBef>
                          <a:spcPts val="0"/>
                        </a:spcBef>
                        <a:spcAft>
                          <a:spcPts val="120"/>
                        </a:spcAft>
                        <a:buClr>
                          <a:srgbClr val="000000"/>
                        </a:buClr>
                        <a:buSzPts val="1400"/>
                        <a:buFont typeface="+mj-lt"/>
                        <a:buAutoNum type="alphaLcPeriod"/>
                      </a:pPr>
                      <a:r>
                        <a:rPr lang="en-US" sz="1200" u="none" strike="noStrike" dirty="0">
                          <a:effectLst/>
                          <a:uFill>
                            <a:solidFill>
                              <a:srgbClr val="000000"/>
                            </a:solidFill>
                          </a:uFill>
                        </a:rPr>
                        <a:t>Strengthen board of directors through strategic recruitment and development activities. </a:t>
                      </a:r>
                      <a:endParaRPr lang="en-US" sz="1200" u="none" strike="noStrike" dirty="0" smtClean="0">
                        <a:effectLst/>
                        <a:uFill>
                          <a:solidFill>
                            <a:srgbClr val="000000"/>
                          </a:solidFill>
                        </a:uFill>
                      </a:endParaRPr>
                    </a:p>
                    <a:p>
                      <a:pPr marL="342900" marR="0" lvl="0" indent="-342900" algn="l" fontAlgn="base">
                        <a:lnSpc>
                          <a:spcPct val="105000"/>
                        </a:lnSpc>
                        <a:spcBef>
                          <a:spcPts val="0"/>
                        </a:spcBef>
                        <a:spcAft>
                          <a:spcPts val="120"/>
                        </a:spcAft>
                        <a:buClr>
                          <a:srgbClr val="000000"/>
                        </a:buClr>
                        <a:buSzPts val="1400"/>
                        <a:buFont typeface="+mj-lt"/>
                        <a:buAutoNum type="alphaLcPeriod"/>
                      </a:pPr>
                      <a:r>
                        <a:rPr lang="en-US" sz="1200" u="none" strike="noStrike" dirty="0" smtClean="0">
                          <a:solidFill>
                            <a:srgbClr val="000000"/>
                          </a:solidFill>
                          <a:effectLst/>
                          <a:uFill>
                            <a:solidFill>
                              <a:srgbClr val="000000"/>
                            </a:solidFill>
                          </a:uFill>
                          <a:latin typeface="Calibri"/>
                          <a:ea typeface="Calibri"/>
                          <a:cs typeface="Calibri"/>
                        </a:rPr>
                        <a:t>Promotion of membership</a:t>
                      </a:r>
                      <a:r>
                        <a:rPr lang="en-US" sz="1200" u="none" strike="noStrike" baseline="0" dirty="0" smtClean="0">
                          <a:solidFill>
                            <a:srgbClr val="000000"/>
                          </a:solidFill>
                          <a:effectLst/>
                          <a:uFill>
                            <a:solidFill>
                              <a:srgbClr val="000000"/>
                            </a:solidFill>
                          </a:uFill>
                          <a:latin typeface="Calibri"/>
                          <a:ea typeface="Calibri"/>
                          <a:cs typeface="Calibri"/>
                        </a:rPr>
                        <a:t> from rural/remote Native communities and care coordination agencies</a:t>
                      </a:r>
                      <a:endParaRPr lang="en-US" sz="1100" u="none" strike="noStrike" dirty="0">
                        <a:solidFill>
                          <a:srgbClr val="000000"/>
                        </a:solidFill>
                        <a:effectLst/>
                        <a:uFill>
                          <a:solidFill>
                            <a:srgbClr val="000000"/>
                          </a:solidFill>
                        </a:uFill>
                        <a:latin typeface="Calibri"/>
                        <a:ea typeface="Calibri"/>
                        <a:cs typeface="Calibri"/>
                      </a:endParaRPr>
                    </a:p>
                  </a:txBody>
                  <a:tcPr marL="114300" marR="114300" marT="0" marB="0">
                    <a:solidFill>
                      <a:schemeClr val="accent6">
                        <a:lumMod val="60000"/>
                        <a:lumOff val="40000"/>
                      </a:schemeClr>
                    </a:solidFill>
                  </a:tcPr>
                </a:tc>
              </a:tr>
            </a:tbl>
          </a:graphicData>
        </a:graphic>
      </p:graphicFrame>
    </p:spTree>
    <p:extLst>
      <p:ext uri="{BB962C8B-B14F-4D97-AF65-F5344CB8AC3E}">
        <p14:creationId xmlns:p14="http://schemas.microsoft.com/office/powerpoint/2010/main" val="3772317385"/>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a:t>
            </a:r>
            <a:r>
              <a:rPr lang="en-US" dirty="0" smtClean="0"/>
              <a:t>Action </a:t>
            </a:r>
            <a:r>
              <a:rPr lang="en-US" dirty="0" smtClean="0"/>
              <a:t>Priorities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41"/>
            <a:ext cx="1600200" cy="155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
        <p:nvSpPr>
          <p:cNvPr id="3" name="TextBox 2"/>
          <p:cNvSpPr txBox="1"/>
          <p:nvPr/>
        </p:nvSpPr>
        <p:spPr>
          <a:xfrm>
            <a:off x="228600" y="2133600"/>
            <a:ext cx="8610600" cy="646331"/>
          </a:xfrm>
          <a:prstGeom prst="rect">
            <a:avLst/>
          </a:prstGeom>
          <a:noFill/>
        </p:spPr>
        <p:txBody>
          <a:bodyPr wrap="square" rtlCol="0">
            <a:spAutoFit/>
          </a:bodyPr>
          <a:lstStyle/>
          <a:p>
            <a:endParaRPr lang="en-US" dirty="0" smtClean="0"/>
          </a:p>
          <a:p>
            <a:pPr marL="285750" indent="-285750">
              <a:buFont typeface="Arial" charset="0"/>
              <a:buChar char="•"/>
            </a:pPr>
            <a:endParaRPr lang="en-US" dirty="0"/>
          </a:p>
        </p:txBody>
      </p:sp>
      <p:graphicFrame>
        <p:nvGraphicFramePr>
          <p:cNvPr id="5" name="Table 4"/>
          <p:cNvGraphicFramePr>
            <a:graphicFrameLocks noGrp="1"/>
          </p:cNvGraphicFramePr>
          <p:nvPr/>
        </p:nvGraphicFramePr>
        <p:xfrm>
          <a:off x="457200" y="1972945"/>
          <a:ext cx="8229600" cy="3770376"/>
        </p:xfrm>
        <a:graphic>
          <a:graphicData uri="http://schemas.openxmlformats.org/drawingml/2006/table">
            <a:tbl>
              <a:tblPr>
                <a:tableStyleId>{5C22544A-7EE6-4342-B048-85BDC9FD1C3A}</a:tableStyleId>
              </a:tblPr>
              <a:tblGrid>
                <a:gridCol w="8229600"/>
              </a:tblGrid>
              <a:tr h="0">
                <a:tc>
                  <a:txBody>
                    <a:bodyPr/>
                    <a:lstStyle/>
                    <a:p>
                      <a:pPr marL="0" marR="0" algn="l">
                        <a:lnSpc>
                          <a:spcPct val="107000"/>
                        </a:lnSpc>
                        <a:spcBef>
                          <a:spcPts val="0"/>
                        </a:spcBef>
                        <a:spcAft>
                          <a:spcPts val="800"/>
                        </a:spcAft>
                      </a:pPr>
                      <a:r>
                        <a:rPr lang="en-US" sz="1400" u="sng" dirty="0">
                          <a:effectLst/>
                          <a:uFill>
                            <a:solidFill>
                              <a:srgbClr val="000000"/>
                            </a:solidFill>
                          </a:uFill>
                        </a:rPr>
                        <a:t>Priority #1: Implementation Strategies for Shared Vision. </a:t>
                      </a:r>
                      <a:endParaRPr lang="en-US" sz="1100" dirty="0">
                        <a:effectLst/>
                      </a:endParaRPr>
                    </a:p>
                    <a:p>
                      <a:pPr marL="0" marR="0" algn="l">
                        <a:lnSpc>
                          <a:spcPct val="107000"/>
                        </a:lnSpc>
                        <a:spcBef>
                          <a:spcPts val="0"/>
                        </a:spcBef>
                        <a:spcAft>
                          <a:spcPts val="800"/>
                        </a:spcAft>
                      </a:pPr>
                      <a:r>
                        <a:rPr lang="en-US" sz="1400" dirty="0">
                          <a:effectLst/>
                        </a:rPr>
                        <a:t>Action Steps: </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Communicate provider issues with State including: </a:t>
                      </a:r>
                      <a:endParaRPr lang="en-US" sz="1100" dirty="0">
                        <a:effectLst/>
                      </a:endParaRPr>
                    </a:p>
                    <a:p>
                      <a:pPr marL="742950" marR="0" lvl="1" indent="-285750" algn="l">
                        <a:lnSpc>
                          <a:spcPct val="107000"/>
                        </a:lnSpc>
                        <a:spcBef>
                          <a:spcPts val="0"/>
                        </a:spcBef>
                        <a:spcAft>
                          <a:spcPts val="800"/>
                        </a:spcAft>
                        <a:tabLst>
                          <a:tab pos="914400" algn="l"/>
                        </a:tabLst>
                      </a:pPr>
                      <a:r>
                        <a:rPr lang="en-US" sz="1400" dirty="0">
                          <a:effectLst/>
                        </a:rPr>
                        <a:t>Flexibility &amp; simplicity of systems, which promote choice and self-directed services</a:t>
                      </a:r>
                      <a:endParaRPr lang="en-US" sz="1100" dirty="0">
                        <a:effectLst/>
                      </a:endParaRPr>
                    </a:p>
                    <a:p>
                      <a:pPr marL="742950" marR="0" lvl="1" indent="-285750" algn="l">
                        <a:lnSpc>
                          <a:spcPct val="107000"/>
                        </a:lnSpc>
                        <a:spcBef>
                          <a:spcPts val="0"/>
                        </a:spcBef>
                        <a:spcAft>
                          <a:spcPts val="800"/>
                        </a:spcAft>
                        <a:tabLst>
                          <a:tab pos="914400" algn="l"/>
                        </a:tabLst>
                      </a:pPr>
                      <a:r>
                        <a:rPr lang="en-US" sz="1400" dirty="0">
                          <a:effectLst/>
                        </a:rPr>
                        <a:t>Obtaining clarity on regulatory and conditions of participation, with intent language and examples of their application</a:t>
                      </a:r>
                      <a:endParaRPr lang="en-US" sz="1100" dirty="0">
                        <a:effectLst/>
                      </a:endParaRPr>
                    </a:p>
                    <a:p>
                      <a:pPr marL="742950" marR="0" lvl="1" indent="-285750" algn="l">
                        <a:lnSpc>
                          <a:spcPct val="107000"/>
                        </a:lnSpc>
                        <a:spcBef>
                          <a:spcPts val="0"/>
                        </a:spcBef>
                        <a:spcAft>
                          <a:spcPts val="800"/>
                        </a:spcAft>
                        <a:tabLst>
                          <a:tab pos="914400" algn="l"/>
                        </a:tabLst>
                      </a:pPr>
                      <a:r>
                        <a:rPr lang="en-US" sz="1400" dirty="0">
                          <a:effectLst/>
                        </a:rPr>
                        <a:t>Concerns about the DD registry rating process and how draws are determined</a:t>
                      </a:r>
                      <a:endParaRPr lang="en-US" sz="1100" dirty="0">
                        <a:effectLst/>
                      </a:endParaRPr>
                    </a:p>
                    <a:p>
                      <a:pPr marL="742950" marR="0" lvl="1" indent="-285750" algn="l">
                        <a:lnSpc>
                          <a:spcPct val="107000"/>
                        </a:lnSpc>
                        <a:spcBef>
                          <a:spcPts val="0"/>
                        </a:spcBef>
                        <a:spcAft>
                          <a:spcPts val="800"/>
                        </a:spcAft>
                        <a:tabLst>
                          <a:tab pos="914400" algn="l"/>
                        </a:tabLst>
                      </a:pPr>
                      <a:r>
                        <a:rPr lang="en-US" sz="1400" dirty="0">
                          <a:effectLst/>
                        </a:rPr>
                        <a:t>The need for non-habilitation companion type services as an alternative or to complement habilitation-only services</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Monitoring continued impact and Service Delivery of Individual Supports Waiver implementation to replace CDDG grants.</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Expand networking and advocacy alignment with the Key Coalition of Alaska, Peer Power, the Alaska Behavioral Health Association, </a:t>
                      </a:r>
                      <a:r>
                        <a:rPr lang="en-US" sz="1400" dirty="0" err="1">
                          <a:effectLst/>
                        </a:rPr>
                        <a:t>Agenet</a:t>
                      </a:r>
                      <a:r>
                        <a:rPr lang="en-US" sz="1400" dirty="0">
                          <a:effectLst/>
                        </a:rPr>
                        <a:t>, and the Alaska Personal Care Services Association</a:t>
                      </a:r>
                      <a:endParaRPr lang="en-US" sz="1100" dirty="0">
                        <a:solidFill>
                          <a:srgbClr val="000000"/>
                        </a:solidFill>
                        <a:effectLst/>
                        <a:latin typeface="Calibri"/>
                        <a:ea typeface="Calibri"/>
                        <a:cs typeface="Calibri"/>
                      </a:endParaRPr>
                    </a:p>
                  </a:txBody>
                  <a:tcPr marL="114300" marR="114300" marT="0" marB="0"/>
                </a:tc>
              </a:tr>
            </a:tbl>
          </a:graphicData>
        </a:graphic>
      </p:graphicFrame>
    </p:spTree>
    <p:extLst>
      <p:ext uri="{BB962C8B-B14F-4D97-AF65-F5344CB8AC3E}">
        <p14:creationId xmlns:p14="http://schemas.microsoft.com/office/powerpoint/2010/main" val="323518222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dirty="0" smtClean="0"/>
              <a:t>2019 </a:t>
            </a:r>
            <a:r>
              <a:rPr lang="en-US" dirty="0" smtClean="0"/>
              <a:t>Action </a:t>
            </a:r>
            <a:r>
              <a:rPr lang="en-US" dirty="0" smtClean="0"/>
              <a:t>Priorities</a:t>
            </a:r>
            <a:endParaRPr lang="en-US" dirty="0"/>
          </a:p>
        </p:txBody>
      </p:sp>
      <p:pic>
        <p:nvPicPr>
          <p:cNvPr id="3074" name="Picture 2"/>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0" y="-33041"/>
            <a:ext cx="1600200" cy="155704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7"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705600" y="2209801"/>
            <a:ext cx="2286000" cy="30480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graphicFrame>
        <p:nvGraphicFramePr>
          <p:cNvPr id="6" name="Table 5"/>
          <p:cNvGraphicFramePr>
            <a:graphicFrameLocks noGrp="1"/>
          </p:cNvGraphicFramePr>
          <p:nvPr>
            <p:extLst>
              <p:ext uri="{D42A27DB-BD31-4B8C-83A1-F6EECF244321}">
                <p14:modId xmlns:p14="http://schemas.microsoft.com/office/powerpoint/2010/main" val="3471225758"/>
              </p:ext>
            </p:extLst>
          </p:nvPr>
        </p:nvGraphicFramePr>
        <p:xfrm>
          <a:off x="76200" y="1609789"/>
          <a:ext cx="6705600" cy="5172011"/>
        </p:xfrm>
        <a:graphic>
          <a:graphicData uri="http://schemas.openxmlformats.org/drawingml/2006/table">
            <a:tbl>
              <a:tblPr>
                <a:tableStyleId>{5C22544A-7EE6-4342-B048-85BDC9FD1C3A}</a:tableStyleId>
              </a:tblPr>
              <a:tblGrid>
                <a:gridCol w="6705600"/>
              </a:tblGrid>
              <a:tr h="5172011">
                <a:tc>
                  <a:txBody>
                    <a:bodyPr/>
                    <a:lstStyle/>
                    <a:p>
                      <a:pPr marL="0" marR="0" algn="l">
                        <a:lnSpc>
                          <a:spcPct val="101000"/>
                        </a:lnSpc>
                        <a:spcBef>
                          <a:spcPts val="0"/>
                        </a:spcBef>
                        <a:spcAft>
                          <a:spcPts val="800"/>
                        </a:spcAft>
                      </a:pPr>
                      <a:r>
                        <a:rPr lang="en-US" sz="1400" u="sng" dirty="0">
                          <a:effectLst/>
                          <a:uFill>
                            <a:solidFill>
                              <a:srgbClr val="000000"/>
                            </a:solidFill>
                          </a:uFill>
                        </a:rPr>
                        <a:t>Priority #2:  Develop and Retain a Professional Workforce.  </a:t>
                      </a:r>
                      <a:endParaRPr lang="en-US" sz="1100" dirty="0">
                        <a:effectLst/>
                      </a:endParaRPr>
                    </a:p>
                    <a:p>
                      <a:pPr marL="0" marR="0" algn="l">
                        <a:lnSpc>
                          <a:spcPct val="101000"/>
                        </a:lnSpc>
                        <a:spcBef>
                          <a:spcPts val="0"/>
                        </a:spcBef>
                        <a:spcAft>
                          <a:spcPts val="800"/>
                        </a:spcAft>
                      </a:pPr>
                      <a:r>
                        <a:rPr lang="en-US" sz="1400" dirty="0">
                          <a:effectLst/>
                        </a:rPr>
                        <a:t>Action Steps: </a:t>
                      </a:r>
                      <a:endParaRPr lang="en-US" sz="1100" dirty="0">
                        <a:effectLst/>
                      </a:endParaRPr>
                    </a:p>
                    <a:p>
                      <a:pPr marL="342900" marR="0" lvl="0" indent="-342900" algn="l">
                        <a:lnSpc>
                          <a:spcPct val="101000"/>
                        </a:lnSpc>
                        <a:spcBef>
                          <a:spcPts val="0"/>
                        </a:spcBef>
                        <a:spcAft>
                          <a:spcPts val="800"/>
                        </a:spcAft>
                        <a:buFont typeface="+mj-lt"/>
                        <a:buAutoNum type="alphaLcPeriod"/>
                        <a:tabLst>
                          <a:tab pos="457200" algn="l"/>
                        </a:tabLst>
                      </a:pPr>
                      <a:r>
                        <a:rPr lang="en-US" sz="1400" dirty="0">
                          <a:effectLst/>
                        </a:rPr>
                        <a:t>Collaborate with the Foraker Group on offering a Supervisory and Managerial training to emerging leaders across the State of Alaska. </a:t>
                      </a:r>
                      <a:endParaRPr lang="en-US" sz="1100" dirty="0">
                        <a:effectLst/>
                      </a:endParaRPr>
                    </a:p>
                    <a:p>
                      <a:pPr marL="342900" marR="0" lvl="0" indent="-342900" algn="l">
                        <a:lnSpc>
                          <a:spcPct val="101000"/>
                        </a:lnSpc>
                        <a:spcBef>
                          <a:spcPts val="0"/>
                        </a:spcBef>
                        <a:spcAft>
                          <a:spcPts val="800"/>
                        </a:spcAft>
                        <a:buFont typeface="+mj-lt"/>
                        <a:buAutoNum type="alphaLcPeriod"/>
                        <a:tabLst>
                          <a:tab pos="457200" algn="l"/>
                        </a:tabLst>
                      </a:pPr>
                      <a:r>
                        <a:rPr lang="en-US" sz="1400" dirty="0">
                          <a:effectLst/>
                        </a:rPr>
                        <a:t>Participate in the development of a system of support for Care Coordinators to promote a unified voice. </a:t>
                      </a:r>
                      <a:endParaRPr lang="en-US" sz="1100" dirty="0">
                        <a:effectLst/>
                      </a:endParaRPr>
                    </a:p>
                    <a:p>
                      <a:pPr marL="342900" marR="0" lvl="0" indent="-342900" algn="l">
                        <a:lnSpc>
                          <a:spcPct val="101000"/>
                        </a:lnSpc>
                        <a:spcBef>
                          <a:spcPts val="0"/>
                        </a:spcBef>
                        <a:spcAft>
                          <a:spcPts val="800"/>
                        </a:spcAft>
                        <a:buFont typeface="+mj-lt"/>
                        <a:buAutoNum type="alphaLcPeriod"/>
                        <a:tabLst>
                          <a:tab pos="457200" algn="l"/>
                        </a:tabLst>
                      </a:pPr>
                      <a:r>
                        <a:rPr lang="en-US" sz="1400" dirty="0">
                          <a:effectLst/>
                        </a:rPr>
                        <a:t>Support the Shared Vision workforce development focus in achieving shared/collaborative training and advancing “ready-to-work” initiatives for Direct Service Providers. </a:t>
                      </a:r>
                      <a:endParaRPr lang="en-US" sz="1100" dirty="0">
                        <a:effectLst/>
                      </a:endParaRPr>
                    </a:p>
                    <a:p>
                      <a:pPr marL="0" marR="0" algn="l">
                        <a:lnSpc>
                          <a:spcPct val="107000"/>
                        </a:lnSpc>
                        <a:spcBef>
                          <a:spcPts val="0"/>
                        </a:spcBef>
                        <a:spcAft>
                          <a:spcPts val="180"/>
                        </a:spcAft>
                      </a:pPr>
                      <a:r>
                        <a:rPr lang="en-US" sz="1100" dirty="0">
                          <a:effectLst/>
                        </a:rPr>
                        <a:t> </a:t>
                      </a:r>
                    </a:p>
                    <a:p>
                      <a:pPr marL="0" marR="0" algn="l">
                        <a:lnSpc>
                          <a:spcPct val="107000"/>
                        </a:lnSpc>
                        <a:spcBef>
                          <a:spcPts val="0"/>
                        </a:spcBef>
                        <a:spcAft>
                          <a:spcPts val="800"/>
                        </a:spcAft>
                      </a:pPr>
                      <a:r>
                        <a:rPr lang="en-US" sz="1400" u="sng" dirty="0">
                          <a:effectLst/>
                          <a:uFill>
                            <a:solidFill>
                              <a:srgbClr val="000000"/>
                            </a:solidFill>
                          </a:uFill>
                        </a:rPr>
                        <a:t>Priority #3: Enhance AADD membership preparedness for future system change  </a:t>
                      </a:r>
                      <a:endParaRPr lang="en-US" sz="1100" dirty="0">
                        <a:effectLst/>
                      </a:endParaRPr>
                    </a:p>
                    <a:p>
                      <a:pPr marL="0" marR="0" algn="l">
                        <a:lnSpc>
                          <a:spcPct val="107000"/>
                        </a:lnSpc>
                        <a:spcBef>
                          <a:spcPts val="0"/>
                        </a:spcBef>
                        <a:spcAft>
                          <a:spcPts val="800"/>
                        </a:spcAft>
                      </a:pPr>
                      <a:r>
                        <a:rPr lang="en-US" sz="1400" u="sng" dirty="0">
                          <a:effectLst/>
                          <a:uFill>
                            <a:solidFill>
                              <a:srgbClr val="000000"/>
                            </a:solidFill>
                          </a:uFill>
                        </a:rPr>
                        <a:t>Action Steps: </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Improvement and promotion of the AADD website as a reference resource</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Development of service delivery reporting practices that equip providers to qualify for value based reimbursement methodologies</a:t>
                      </a:r>
                      <a:endParaRPr lang="en-US" sz="1100" dirty="0">
                        <a:effectLst/>
                      </a:endParaRPr>
                    </a:p>
                    <a:p>
                      <a:pPr marL="342900" marR="0" lvl="0" indent="-342900" algn="l">
                        <a:lnSpc>
                          <a:spcPct val="107000"/>
                        </a:lnSpc>
                        <a:spcBef>
                          <a:spcPts val="0"/>
                        </a:spcBef>
                        <a:spcAft>
                          <a:spcPts val="800"/>
                        </a:spcAft>
                        <a:buFont typeface="+mj-lt"/>
                        <a:buAutoNum type="alphaLcPeriod"/>
                        <a:tabLst>
                          <a:tab pos="457200" algn="l"/>
                        </a:tabLst>
                      </a:pPr>
                      <a:r>
                        <a:rPr lang="en-US" sz="1400" dirty="0">
                          <a:effectLst/>
                        </a:rPr>
                        <a:t>Actively engage in multi-disciplinary planning teams focused on successful transition of individuals from Institutional to Community Based Services.</a:t>
                      </a:r>
                      <a:endParaRPr lang="en-US" sz="1100" dirty="0">
                        <a:effectLst/>
                      </a:endParaRPr>
                    </a:p>
                    <a:p>
                      <a:pPr marL="0" marR="0" algn="l">
                        <a:lnSpc>
                          <a:spcPct val="107000"/>
                        </a:lnSpc>
                        <a:spcBef>
                          <a:spcPts val="0"/>
                        </a:spcBef>
                        <a:spcAft>
                          <a:spcPts val="75"/>
                        </a:spcAft>
                      </a:pPr>
                      <a:r>
                        <a:rPr lang="en-US" sz="1100" dirty="0">
                          <a:effectLst/>
                        </a:rPr>
                        <a:t> </a:t>
                      </a:r>
                      <a:endParaRPr lang="en-US" sz="1100" dirty="0">
                        <a:solidFill>
                          <a:srgbClr val="000000"/>
                        </a:solidFill>
                        <a:effectLst/>
                        <a:latin typeface="Calibri"/>
                        <a:ea typeface="Calibri"/>
                        <a:cs typeface="Calibri"/>
                      </a:endParaRPr>
                    </a:p>
                  </a:txBody>
                  <a:tcPr marL="114300" marR="114300" marT="0" marB="0"/>
                </a:tc>
              </a:tr>
            </a:tbl>
          </a:graphicData>
        </a:graphic>
      </p:graphicFrame>
    </p:spTree>
    <p:extLst>
      <p:ext uri="{BB962C8B-B14F-4D97-AF65-F5344CB8AC3E}">
        <p14:creationId xmlns:p14="http://schemas.microsoft.com/office/powerpoint/2010/main" val="349276268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Understanding State of Alaska Budget:</a:t>
            </a:r>
            <a:br>
              <a:rPr lang="en-US" dirty="0" smtClean="0"/>
            </a:br>
            <a:r>
              <a:rPr lang="en-US" dirty="0" smtClean="0"/>
              <a:t>Allocations within an Appropriation</a:t>
            </a:r>
            <a:endParaRPr lang="en-US" dirty="0"/>
          </a:p>
        </p:txBody>
      </p:sp>
      <p:pic>
        <p:nvPicPr>
          <p:cNvPr id="7" name="Content Placeholder 6"/>
          <p:cNvPicPr>
            <a:picLocks noGrp="1"/>
          </p:cNvPicPr>
          <p:nvPr>
            <p:ph idx="1"/>
          </p:nvPr>
        </p:nvPicPr>
        <p:blipFill>
          <a:blip r:embed="rId2"/>
          <a:stretch>
            <a:fillRect/>
          </a:stretch>
        </p:blipFill>
        <p:spPr>
          <a:xfrm>
            <a:off x="685800" y="1600200"/>
            <a:ext cx="7879080" cy="3352800"/>
          </a:xfrm>
          <a:prstGeom prst="rect">
            <a:avLst/>
          </a:prstGeom>
          <a:effectLst>
            <a:glow rad="101600">
              <a:schemeClr val="accent2">
                <a:satMod val="175000"/>
                <a:alpha val="40000"/>
              </a:schemeClr>
            </a:glow>
          </a:effectLst>
        </p:spPr>
      </p:pic>
      <p:pic>
        <p:nvPicPr>
          <p:cNvPr id="409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676400" y="4724400"/>
            <a:ext cx="1950810" cy="2037093"/>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pic>
        <p:nvPicPr>
          <p:cNvPr id="409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7696200" y="2286000"/>
            <a:ext cx="1295400" cy="1770062"/>
          </a:xfrm>
          <a:prstGeom prst="rect">
            <a:avLst/>
          </a:prstGeom>
          <a:noFill/>
          <a:ln>
            <a:noFill/>
          </a:ln>
          <a:effectLst/>
          <a:extLst>
            <a:ext uri="{909E8E84-426E-40DD-AFC4-6F175D3DCCD1}">
              <a14:hiddenFill xmlns:a14="http://schemas.microsoft.com/office/drawing/2010/main">
                <a:solidFill>
                  <a:srgbClr val="5B9BD5"/>
                </a:solidFill>
              </a14:hiddenFill>
            </a:ext>
            <a:ext uri="{91240B29-F687-4F45-9708-019B960494DF}">
              <a14:hiddenLine xmlns:a14="http://schemas.microsoft.com/office/drawing/2010/main" w="25400" algn="ctr">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000000"/>
                  </a:outerShdw>
                </a:effectLst>
              </a14:hiddenEffects>
            </a:ext>
          </a:extLst>
        </p:spPr>
      </p:pic>
    </p:spTree>
    <p:extLst>
      <p:ext uri="{BB962C8B-B14F-4D97-AF65-F5344CB8AC3E}">
        <p14:creationId xmlns:p14="http://schemas.microsoft.com/office/powerpoint/2010/main" val="397901870"/>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a:bodyPr>
          <a:lstStyle/>
          <a:p>
            <a:r>
              <a:rPr lang="en-US" dirty="0" smtClean="0"/>
              <a:t>2018 SDS Report</a:t>
            </a:r>
            <a:endParaRPr lang="en-US" dirty="0"/>
          </a:p>
        </p:txBody>
      </p:sp>
      <p:pic>
        <p:nvPicPr>
          <p:cNvPr id="5122" name="Picture 2"/>
          <p:cNvPicPr>
            <a:picLocks noGrp="1" noChangeAspect="1" noChangeArrowheads="1"/>
          </p:cNvPicPr>
          <p:nvPr>
            <p:ph idx="1"/>
          </p:nvPr>
        </p:nvPicPr>
        <p:blipFill>
          <a:blip r:embed="rId2">
            <a:extLst>
              <a:ext uri="{28A0092B-C50C-407E-A947-70E740481C1C}">
                <a14:useLocalDpi xmlns:a14="http://schemas.microsoft.com/office/drawing/2010/main" val="0"/>
              </a:ext>
            </a:extLst>
          </a:blip>
          <a:srcRect/>
          <a:stretch>
            <a:fillRect/>
          </a:stretch>
        </p:blipFill>
        <p:spPr bwMode="auto">
          <a:xfrm>
            <a:off x="609600" y="1162280"/>
            <a:ext cx="7696199" cy="5245981"/>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1168506706"/>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smtClean="0"/>
              <a:t>State of Alaska FY20 Budget….so far!</a:t>
            </a:r>
            <a:endParaRPr lang="en-US" dirty="0"/>
          </a:p>
        </p:txBody>
      </p:sp>
      <p:sp>
        <p:nvSpPr>
          <p:cNvPr id="3" name="Content Placeholder 2"/>
          <p:cNvSpPr>
            <a:spLocks noGrp="1"/>
          </p:cNvSpPr>
          <p:nvPr>
            <p:ph idx="1"/>
          </p:nvPr>
        </p:nvSpPr>
        <p:spPr>
          <a:xfrm>
            <a:off x="457200" y="1600200"/>
            <a:ext cx="8229600" cy="5029200"/>
          </a:xfrm>
        </p:spPr>
        <p:txBody>
          <a:bodyPr/>
          <a:lstStyle/>
          <a:p>
            <a:r>
              <a:rPr lang="en-US" dirty="0" smtClean="0"/>
              <a:t>02/25/19 Governor’s Budget (OMB) Medicaid Services reduction of $714M to </a:t>
            </a:r>
            <a:r>
              <a:rPr lang="en-US" dirty="0" smtClean="0">
                <a:solidFill>
                  <a:srgbClr val="FF0000"/>
                </a:solidFill>
              </a:rPr>
              <a:t>cut State GF by $249M</a:t>
            </a:r>
            <a:r>
              <a:rPr lang="en-US" dirty="0" smtClean="0"/>
              <a:t>: eliminated adult dental &amp; combined Behavioral Health, Health Care, &amp; SDS services into one allocation</a:t>
            </a:r>
          </a:p>
          <a:p>
            <a:r>
              <a:rPr lang="en-US" dirty="0" smtClean="0"/>
              <a:t>03/27/19 DHSS presentation to House Finance Committee Medicaid Services reduction of $187M to </a:t>
            </a:r>
            <a:r>
              <a:rPr lang="en-US" dirty="0" smtClean="0">
                <a:solidFill>
                  <a:srgbClr val="FF0000"/>
                </a:solidFill>
              </a:rPr>
              <a:t>cut State GF by $102.9M</a:t>
            </a:r>
            <a:r>
              <a:rPr lang="en-US" dirty="0" smtClean="0"/>
              <a:t>, including provider rate reductions by 5% in Phase One</a:t>
            </a:r>
          </a:p>
          <a:p>
            <a:endParaRPr lang="en-US" dirty="0" smtClean="0"/>
          </a:p>
          <a:p>
            <a:endParaRPr lang="en-US" dirty="0" smtClean="0"/>
          </a:p>
          <a:p>
            <a:pPr marL="0" indent="0">
              <a:buNone/>
            </a:pPr>
            <a:endParaRPr lang="en-US" dirty="0"/>
          </a:p>
        </p:txBody>
      </p:sp>
    </p:spTree>
    <p:extLst>
      <p:ext uri="{BB962C8B-B14F-4D97-AF65-F5344CB8AC3E}">
        <p14:creationId xmlns:p14="http://schemas.microsoft.com/office/powerpoint/2010/main" val="3778957826"/>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Title 1"/>
          <p:cNvSpPr>
            <a:spLocks noGrp="1"/>
          </p:cNvSpPr>
          <p:nvPr>
            <p:ph type="title"/>
          </p:nvPr>
        </p:nvSpPr>
        <p:spPr/>
        <p:txBody>
          <a:bodyPr>
            <a:normAutofit fontScale="90000"/>
          </a:bodyPr>
          <a:lstStyle/>
          <a:p>
            <a:r>
              <a:rPr lang="en-US" dirty="0"/>
              <a:t>State of Alaska FY20 Budget….so far!</a:t>
            </a:r>
            <a:endParaRPr lang="en-US" dirty="0"/>
          </a:p>
        </p:txBody>
      </p:sp>
      <p:sp>
        <p:nvSpPr>
          <p:cNvPr id="4" name="Content Placeholder 3"/>
          <p:cNvSpPr>
            <a:spLocks noGrp="1"/>
          </p:cNvSpPr>
          <p:nvPr>
            <p:ph idx="1"/>
          </p:nvPr>
        </p:nvSpPr>
        <p:spPr/>
        <p:txBody>
          <a:bodyPr/>
          <a:lstStyle/>
          <a:p>
            <a:r>
              <a:rPr lang="en-US" dirty="0" smtClean="0"/>
              <a:t>House Finance Committee passed budget with $58M cuts to State GF:</a:t>
            </a:r>
          </a:p>
          <a:p>
            <a:endParaRPr lang="en-US" dirty="0"/>
          </a:p>
        </p:txBody>
      </p:sp>
      <p:pic>
        <p:nvPicPr>
          <p:cNvPr id="6147" name="Picture 3"/>
          <p:cNvPicPr>
            <a:picLocks noChangeAspect="1" noChangeArrowheads="1"/>
          </p:cNvPicPr>
          <p:nvPr/>
        </p:nvPicPr>
        <p:blipFill>
          <a:blip r:embed="rId2">
            <a:extLst>
              <a:ext uri="{28A0092B-C50C-407E-A947-70E740481C1C}">
                <a14:useLocalDpi xmlns:a14="http://schemas.microsoft.com/office/drawing/2010/main" val="0"/>
              </a:ext>
            </a:extLst>
          </a:blip>
          <a:srcRect/>
          <a:stretch>
            <a:fillRect/>
          </a:stretch>
        </p:blipFill>
        <p:spPr bwMode="auto">
          <a:xfrm>
            <a:off x="533400" y="2590800"/>
            <a:ext cx="4191000" cy="3907522"/>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pic>
        <p:nvPicPr>
          <p:cNvPr id="614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4800600" y="2743200"/>
            <a:ext cx="4162425" cy="3733800"/>
          </a:xfrm>
          <a:prstGeom prst="rect">
            <a:avLst/>
          </a:prstGeom>
          <a:noFill/>
          <a:ln>
            <a:noFill/>
          </a:ln>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Lst>
        </p:spPr>
      </p:pic>
    </p:spTree>
    <p:extLst>
      <p:ext uri="{BB962C8B-B14F-4D97-AF65-F5344CB8AC3E}">
        <p14:creationId xmlns:p14="http://schemas.microsoft.com/office/powerpoint/2010/main" val="3763612155"/>
      </p:ext>
    </p:extLst>
  </p:cSld>
  <p:clrMapOvr>
    <a:masterClrMapping/>
  </p:clrMapOvr>
</p:sld>
</file>

<file path=ppt/theme/theme1.xml><?xml version="1.0" encoding="utf-8"?>
<a:theme xmlns:a="http://schemas.openxmlformats.org/drawingml/2006/main" name="Office Theme">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extraClrSchemeLst/>
</a:theme>
</file>

<file path=docProps/app.xml><?xml version="1.0" encoding="utf-8"?>
<Properties xmlns="http://schemas.openxmlformats.org/officeDocument/2006/extended-properties" xmlns:vt="http://schemas.openxmlformats.org/officeDocument/2006/docPropsVTypes">
  <TotalTime>350</TotalTime>
  <Words>763</Words>
  <Application>Microsoft Office PowerPoint</Application>
  <PresentationFormat>On-screen Show (4:3)</PresentationFormat>
  <Paragraphs>71</Paragraphs>
  <Slides>11</Slides>
  <Notes>0</Notes>
  <HiddenSlides>0</HiddenSlides>
  <MMClips>0</MMClips>
  <ScaleCrop>false</ScaleCrop>
  <HeadingPairs>
    <vt:vector size="4" baseType="variant">
      <vt:variant>
        <vt:lpstr>Theme</vt:lpstr>
      </vt:variant>
      <vt:variant>
        <vt:i4>1</vt:i4>
      </vt:variant>
      <vt:variant>
        <vt:lpstr>Slide Titles</vt:lpstr>
      </vt:variant>
      <vt:variant>
        <vt:i4>11</vt:i4>
      </vt:variant>
    </vt:vector>
  </HeadingPairs>
  <TitlesOfParts>
    <vt:vector size="12" baseType="lpstr">
      <vt:lpstr>Office Theme</vt:lpstr>
      <vt:lpstr>AADD Strategic Plan Updates</vt:lpstr>
      <vt:lpstr>2016-2018 Strategic Plan Review</vt:lpstr>
      <vt:lpstr>2019-2021 Strategic Plan Goals</vt:lpstr>
      <vt:lpstr>2019 Action Priorities</vt:lpstr>
      <vt:lpstr>2019 Action Priorities</vt:lpstr>
      <vt:lpstr>Understanding State of Alaska Budget: Allocations within an Appropriation</vt:lpstr>
      <vt:lpstr>2018 SDS Report</vt:lpstr>
      <vt:lpstr>State of Alaska FY20 Budget….so far!</vt:lpstr>
      <vt:lpstr>State of Alaska FY20 Budget….so far!</vt:lpstr>
      <vt:lpstr>Now it’s with the Senate…</vt:lpstr>
      <vt:lpstr>Thank you!</vt:lpstr>
    </vt:vector>
  </TitlesOfParts>
  <Company>Hope Community Resources</Company>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PowerPoint Presentation</dc:title>
  <dc:creator>Michael Bailey</dc:creator>
  <cp:lastModifiedBy>Michael Bailey</cp:lastModifiedBy>
  <cp:revision>40</cp:revision>
  <cp:lastPrinted>2017-02-27T03:16:13Z</cp:lastPrinted>
  <dcterms:created xsi:type="dcterms:W3CDTF">2017-02-27T02:48:10Z</dcterms:created>
  <dcterms:modified xsi:type="dcterms:W3CDTF">2019-04-09T05:56:40Z</dcterms:modified>
</cp:coreProperties>
</file>